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6"/>
  </p:notesMasterIdLst>
  <p:sldIdLst>
    <p:sldId id="268" r:id="rId2"/>
    <p:sldId id="387" r:id="rId3"/>
    <p:sldId id="388" r:id="rId4"/>
    <p:sldId id="407" r:id="rId5"/>
    <p:sldId id="389" r:id="rId6"/>
    <p:sldId id="390" r:id="rId7"/>
    <p:sldId id="309" r:id="rId8"/>
    <p:sldId id="391" r:id="rId9"/>
    <p:sldId id="386" r:id="rId10"/>
    <p:sldId id="398" r:id="rId11"/>
    <p:sldId id="393" r:id="rId12"/>
    <p:sldId id="395" r:id="rId13"/>
    <p:sldId id="396" r:id="rId14"/>
    <p:sldId id="397" r:id="rId15"/>
    <p:sldId id="394" r:id="rId16"/>
    <p:sldId id="399" r:id="rId17"/>
    <p:sldId id="405" r:id="rId18"/>
    <p:sldId id="406" r:id="rId19"/>
    <p:sldId id="408" r:id="rId20"/>
    <p:sldId id="403" r:id="rId21"/>
    <p:sldId id="409" r:id="rId22"/>
    <p:sldId id="410" r:id="rId23"/>
    <p:sldId id="400" r:id="rId24"/>
    <p:sldId id="402"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0059"/>
    <a:srgbClr val="A50000"/>
    <a:srgbClr val="FF7F50"/>
    <a:srgbClr val="FF2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563"/>
  </p:normalViewPr>
  <p:slideViewPr>
    <p:cSldViewPr snapToGrid="0" snapToObjects="1">
      <p:cViewPr varScale="1">
        <p:scale>
          <a:sx n="90" d="100"/>
          <a:sy n="90" d="100"/>
        </p:scale>
        <p:origin x="89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47FA25-5A72-FD49-8B48-754522F82E95}" type="datetimeFigureOut">
              <a:rPr lang="en-US" smtClean="0"/>
              <a:t>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4F5246-1D78-0D40-AF93-2DCFF642F6B9}" type="slidenum">
              <a:rPr lang="en-US" smtClean="0"/>
              <a:t>‹#›</a:t>
            </a:fld>
            <a:endParaRPr lang="en-US"/>
          </a:p>
        </p:txBody>
      </p:sp>
    </p:spTree>
    <p:extLst>
      <p:ext uri="{BB962C8B-B14F-4D97-AF65-F5344CB8AC3E}">
        <p14:creationId xmlns:p14="http://schemas.microsoft.com/office/powerpoint/2010/main" val="3851435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6/20/22</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3252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6/20/22</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31973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6/20/22</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87819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6/20/22</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80932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6/20/22</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23464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6/20/22</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57636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6/20/22</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53807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6/20/22</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20677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6/20/22</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20675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6/20/22</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84244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6/20/22</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54103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6/20/22</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31263604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hyperlink" Target="https://www.it.northwestern.edu/research/consultation/data-services.html"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1ACA2EA0-FFD3-42EC-9406-B595015ED9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5288BCE-665C-472A-8C43-664BCFA31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8762" y="1247775"/>
            <a:ext cx="9144000" cy="300744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87A1B-1DC7-0048-95E4-749DAD394438}"/>
              </a:ext>
            </a:extLst>
          </p:cNvPr>
          <p:cNvSpPr>
            <a:spLocks noGrp="1"/>
          </p:cNvSpPr>
          <p:nvPr>
            <p:ph type="title"/>
          </p:nvPr>
        </p:nvSpPr>
        <p:spPr>
          <a:xfrm>
            <a:off x="1804988" y="1442172"/>
            <a:ext cx="8582025" cy="2177328"/>
          </a:xfrm>
        </p:spPr>
        <p:txBody>
          <a:bodyPr vert="horz" lIns="91440" tIns="45720" rIns="91440" bIns="45720" rtlCol="0" anchor="ctr">
            <a:normAutofit/>
          </a:bodyPr>
          <a:lstStyle/>
          <a:p>
            <a:pPr algn="ctr"/>
            <a:r>
              <a:rPr lang="en-US" sz="7200" dirty="0"/>
              <a:t>Wrap Up</a:t>
            </a:r>
          </a:p>
        </p:txBody>
      </p:sp>
      <p:sp>
        <p:nvSpPr>
          <p:cNvPr id="15" name="Rectangle: Rounded Corners 14">
            <a:extLst>
              <a:ext uri="{FF2B5EF4-FFF2-40B4-BE49-F238E27FC236}">
                <a16:creationId xmlns:a16="http://schemas.microsoft.com/office/drawing/2014/main" id="{46C57131-53A7-4C1A-BEA8-25F06A06AD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7872" y="3912322"/>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4120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lstStyle/>
          <a:p>
            <a:r>
              <a:rPr lang="en-US" dirty="0"/>
              <a:t>What is Anaconda?</a:t>
            </a:r>
          </a:p>
        </p:txBody>
      </p:sp>
      <p:sp>
        <p:nvSpPr>
          <p:cNvPr id="3" name="TextBox 2">
            <a:extLst>
              <a:ext uri="{FF2B5EF4-FFF2-40B4-BE49-F238E27FC236}">
                <a16:creationId xmlns:a16="http://schemas.microsoft.com/office/drawing/2014/main" id="{658BDBF7-170E-214E-8003-67492CC06ED7}"/>
              </a:ext>
            </a:extLst>
          </p:cNvPr>
          <p:cNvSpPr txBox="1"/>
          <p:nvPr/>
        </p:nvSpPr>
        <p:spPr>
          <a:xfrm>
            <a:off x="1115568" y="2628899"/>
            <a:ext cx="10168128" cy="1569660"/>
          </a:xfrm>
          <a:prstGeom prst="rect">
            <a:avLst/>
          </a:prstGeom>
          <a:noFill/>
        </p:spPr>
        <p:txBody>
          <a:bodyPr wrap="square" rtlCol="0">
            <a:spAutoFit/>
          </a:bodyPr>
          <a:lstStyle/>
          <a:p>
            <a:r>
              <a:rPr lang="en-US" sz="3200" dirty="0"/>
              <a:t>Anaconda is a company.</a:t>
            </a:r>
          </a:p>
          <a:p>
            <a:r>
              <a:rPr lang="en-US" sz="3200" dirty="0"/>
              <a:t>They provide many free, open-source tools as well as selling add-on and enterprise-level products.</a:t>
            </a:r>
          </a:p>
        </p:txBody>
      </p:sp>
    </p:spTree>
    <p:extLst>
      <p:ext uri="{BB962C8B-B14F-4D97-AF65-F5344CB8AC3E}">
        <p14:creationId xmlns:p14="http://schemas.microsoft.com/office/powerpoint/2010/main" val="581142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normAutofit fontScale="90000"/>
          </a:bodyPr>
          <a:lstStyle/>
          <a:p>
            <a:r>
              <a:rPr lang="en-US" dirty="0"/>
              <a:t>What is the Anaconda distribution of Python?</a:t>
            </a:r>
          </a:p>
        </p:txBody>
      </p:sp>
      <p:sp>
        <p:nvSpPr>
          <p:cNvPr id="5" name="TextBox 4">
            <a:extLst>
              <a:ext uri="{FF2B5EF4-FFF2-40B4-BE49-F238E27FC236}">
                <a16:creationId xmlns:a16="http://schemas.microsoft.com/office/drawing/2014/main" id="{1C5A163B-29E1-B94B-A5C8-B483FB8E9ACC}"/>
              </a:ext>
            </a:extLst>
          </p:cNvPr>
          <p:cNvSpPr txBox="1"/>
          <p:nvPr/>
        </p:nvSpPr>
        <p:spPr>
          <a:xfrm>
            <a:off x="876822" y="2558534"/>
            <a:ext cx="10283868" cy="2246769"/>
          </a:xfrm>
          <a:prstGeom prst="rect">
            <a:avLst/>
          </a:prstGeom>
          <a:noFill/>
        </p:spPr>
        <p:txBody>
          <a:bodyPr wrap="square" rtlCol="0">
            <a:spAutoFit/>
          </a:bodyPr>
          <a:lstStyle/>
          <a:p>
            <a:r>
              <a:rPr lang="en-US" sz="2800" dirty="0"/>
              <a:t>Python installation</a:t>
            </a:r>
          </a:p>
          <a:p>
            <a:r>
              <a:rPr lang="en-US" sz="2800" dirty="0"/>
              <a:t>Software bundle (Jupyter Lab, Notebook, Spyder, etc.)</a:t>
            </a:r>
          </a:p>
          <a:p>
            <a:r>
              <a:rPr lang="en-US" sz="2800" dirty="0"/>
              <a:t>Links Python to all the software behind the scenes</a:t>
            </a:r>
          </a:p>
          <a:p>
            <a:r>
              <a:rPr lang="en-US" sz="2800" dirty="0"/>
              <a:t>Python package manager "</a:t>
            </a:r>
            <a:r>
              <a:rPr lang="en-US" sz="2800" dirty="0" err="1"/>
              <a:t>conda</a:t>
            </a:r>
            <a:r>
              <a:rPr lang="en-US" sz="2800" dirty="0"/>
              <a:t>"</a:t>
            </a:r>
          </a:p>
          <a:p>
            <a:r>
              <a:rPr lang="en-US" sz="2800" dirty="0"/>
              <a:t>"</a:t>
            </a:r>
            <a:r>
              <a:rPr lang="en-US" sz="2800" dirty="0" err="1"/>
              <a:t>conda</a:t>
            </a:r>
            <a:r>
              <a:rPr lang="en-US" sz="2800" dirty="0"/>
              <a:t>" environment manager</a:t>
            </a:r>
          </a:p>
        </p:txBody>
      </p:sp>
    </p:spTree>
    <p:extLst>
      <p:ext uri="{BB962C8B-B14F-4D97-AF65-F5344CB8AC3E}">
        <p14:creationId xmlns:p14="http://schemas.microsoft.com/office/powerpoint/2010/main" val="18404214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normAutofit fontScale="90000"/>
          </a:bodyPr>
          <a:lstStyle/>
          <a:p>
            <a:r>
              <a:rPr lang="en-US" dirty="0"/>
              <a:t>What is the Anaconda distribution of Python?</a:t>
            </a:r>
          </a:p>
        </p:txBody>
      </p:sp>
      <p:sp>
        <p:nvSpPr>
          <p:cNvPr id="5" name="TextBox 4">
            <a:extLst>
              <a:ext uri="{FF2B5EF4-FFF2-40B4-BE49-F238E27FC236}">
                <a16:creationId xmlns:a16="http://schemas.microsoft.com/office/drawing/2014/main" id="{1C5A163B-29E1-B94B-A5C8-B483FB8E9ACC}"/>
              </a:ext>
            </a:extLst>
          </p:cNvPr>
          <p:cNvSpPr txBox="1"/>
          <p:nvPr/>
        </p:nvSpPr>
        <p:spPr>
          <a:xfrm>
            <a:off x="876822" y="2558534"/>
            <a:ext cx="10283868" cy="2246769"/>
          </a:xfrm>
          <a:prstGeom prst="rect">
            <a:avLst/>
          </a:prstGeom>
          <a:noFill/>
        </p:spPr>
        <p:txBody>
          <a:bodyPr wrap="square" rtlCol="0">
            <a:spAutoFit/>
          </a:bodyPr>
          <a:lstStyle/>
          <a:p>
            <a:r>
              <a:rPr lang="en-US" sz="2800" dirty="0"/>
              <a:t>Python installation</a:t>
            </a:r>
          </a:p>
          <a:p>
            <a:r>
              <a:rPr lang="en-US" sz="2800" dirty="0"/>
              <a:t>Software bundle (Jupyter Lab, Notebook, Spyder, etc.)</a:t>
            </a:r>
          </a:p>
          <a:p>
            <a:r>
              <a:rPr lang="en-US" sz="2800" b="1" dirty="0"/>
              <a:t>Links Python to all the software behind the scenes</a:t>
            </a:r>
          </a:p>
          <a:p>
            <a:r>
              <a:rPr lang="en-US" sz="2800" dirty="0"/>
              <a:t>Python package manager "</a:t>
            </a:r>
            <a:r>
              <a:rPr lang="en-US" sz="2800" dirty="0" err="1"/>
              <a:t>conda</a:t>
            </a:r>
            <a:r>
              <a:rPr lang="en-US" sz="2800" dirty="0"/>
              <a:t>"</a:t>
            </a:r>
          </a:p>
          <a:p>
            <a:r>
              <a:rPr lang="en-US" sz="2800" dirty="0"/>
              <a:t>"</a:t>
            </a:r>
            <a:r>
              <a:rPr lang="en-US" sz="2800" dirty="0" err="1"/>
              <a:t>conda</a:t>
            </a:r>
            <a:r>
              <a:rPr lang="en-US" sz="2800" dirty="0"/>
              <a:t>" environment manager</a:t>
            </a:r>
          </a:p>
        </p:txBody>
      </p:sp>
      <p:sp>
        <p:nvSpPr>
          <p:cNvPr id="3" name="TextBox 2">
            <a:extLst>
              <a:ext uri="{FF2B5EF4-FFF2-40B4-BE49-F238E27FC236}">
                <a16:creationId xmlns:a16="http://schemas.microsoft.com/office/drawing/2014/main" id="{64A48ECA-E4DC-3245-B5B3-23AEA336EEBE}"/>
              </a:ext>
            </a:extLst>
          </p:cNvPr>
          <p:cNvSpPr txBox="1"/>
          <p:nvPr/>
        </p:nvSpPr>
        <p:spPr>
          <a:xfrm>
            <a:off x="8867677" y="4669314"/>
            <a:ext cx="2906790" cy="1569660"/>
          </a:xfrm>
          <a:prstGeom prst="rect">
            <a:avLst/>
          </a:prstGeom>
          <a:noFill/>
        </p:spPr>
        <p:txBody>
          <a:bodyPr wrap="square" rtlCol="0">
            <a:spAutoFit/>
          </a:bodyPr>
          <a:lstStyle/>
          <a:p>
            <a:r>
              <a:rPr lang="en-US" sz="2400" dirty="0"/>
              <a:t>This has greatly improved your life, even though you don't realize it</a:t>
            </a:r>
          </a:p>
        </p:txBody>
      </p:sp>
      <p:cxnSp>
        <p:nvCxnSpPr>
          <p:cNvPr id="6" name="Straight Connector 5">
            <a:extLst>
              <a:ext uri="{FF2B5EF4-FFF2-40B4-BE49-F238E27FC236}">
                <a16:creationId xmlns:a16="http://schemas.microsoft.com/office/drawing/2014/main" id="{40440BE7-C9B2-684D-A7E0-44BDBA6DC71F}"/>
              </a:ext>
            </a:extLst>
          </p:cNvPr>
          <p:cNvCxnSpPr>
            <a:cxnSpLocks/>
          </p:cNvCxnSpPr>
          <p:nvPr/>
        </p:nvCxnSpPr>
        <p:spPr>
          <a:xfrm>
            <a:off x="9093896" y="3958225"/>
            <a:ext cx="638827" cy="660985"/>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55422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normAutofit fontScale="90000"/>
          </a:bodyPr>
          <a:lstStyle/>
          <a:p>
            <a:r>
              <a:rPr lang="en-US" dirty="0"/>
              <a:t>What is the Anaconda distribution of Python?</a:t>
            </a:r>
          </a:p>
        </p:txBody>
      </p:sp>
      <p:sp>
        <p:nvSpPr>
          <p:cNvPr id="5" name="TextBox 4">
            <a:extLst>
              <a:ext uri="{FF2B5EF4-FFF2-40B4-BE49-F238E27FC236}">
                <a16:creationId xmlns:a16="http://schemas.microsoft.com/office/drawing/2014/main" id="{1C5A163B-29E1-B94B-A5C8-B483FB8E9ACC}"/>
              </a:ext>
            </a:extLst>
          </p:cNvPr>
          <p:cNvSpPr txBox="1"/>
          <p:nvPr/>
        </p:nvSpPr>
        <p:spPr>
          <a:xfrm>
            <a:off x="876822" y="2558534"/>
            <a:ext cx="10283868" cy="2246769"/>
          </a:xfrm>
          <a:prstGeom prst="rect">
            <a:avLst/>
          </a:prstGeom>
          <a:noFill/>
        </p:spPr>
        <p:txBody>
          <a:bodyPr wrap="square" rtlCol="0">
            <a:spAutoFit/>
          </a:bodyPr>
          <a:lstStyle/>
          <a:p>
            <a:r>
              <a:rPr lang="en-US" sz="2800" dirty="0"/>
              <a:t>Python installation</a:t>
            </a:r>
          </a:p>
          <a:p>
            <a:r>
              <a:rPr lang="en-US" sz="2800" dirty="0"/>
              <a:t>Software bundle (Jupyter Lab, Notebook, Spyder, etc.)</a:t>
            </a:r>
          </a:p>
          <a:p>
            <a:r>
              <a:rPr lang="en-US" sz="2800" dirty="0"/>
              <a:t>Links Python to all the software behind the scenes</a:t>
            </a:r>
          </a:p>
          <a:p>
            <a:r>
              <a:rPr lang="en-US" sz="2800" b="1" dirty="0"/>
              <a:t>Python package manager "</a:t>
            </a:r>
            <a:r>
              <a:rPr lang="en-US" sz="2800" b="1" dirty="0" err="1"/>
              <a:t>conda</a:t>
            </a:r>
            <a:r>
              <a:rPr lang="en-US" sz="2800" b="1" dirty="0"/>
              <a:t>"</a:t>
            </a:r>
          </a:p>
          <a:p>
            <a:r>
              <a:rPr lang="en-US" sz="2800" dirty="0"/>
              <a:t>"</a:t>
            </a:r>
            <a:r>
              <a:rPr lang="en-US" sz="2800" dirty="0" err="1"/>
              <a:t>conda</a:t>
            </a:r>
            <a:r>
              <a:rPr lang="en-US" sz="2800" dirty="0"/>
              <a:t>" environment manager</a:t>
            </a:r>
          </a:p>
        </p:txBody>
      </p:sp>
      <p:sp>
        <p:nvSpPr>
          <p:cNvPr id="3" name="TextBox 2">
            <a:extLst>
              <a:ext uri="{FF2B5EF4-FFF2-40B4-BE49-F238E27FC236}">
                <a16:creationId xmlns:a16="http://schemas.microsoft.com/office/drawing/2014/main" id="{64A48ECA-E4DC-3245-B5B3-23AEA336EEBE}"/>
              </a:ext>
            </a:extLst>
          </p:cNvPr>
          <p:cNvSpPr txBox="1"/>
          <p:nvPr/>
        </p:nvSpPr>
        <p:spPr>
          <a:xfrm>
            <a:off x="7409146" y="5035456"/>
            <a:ext cx="4039644" cy="1200329"/>
          </a:xfrm>
          <a:prstGeom prst="rect">
            <a:avLst/>
          </a:prstGeom>
          <a:noFill/>
        </p:spPr>
        <p:txBody>
          <a:bodyPr wrap="square" rtlCol="0">
            <a:spAutoFit/>
          </a:bodyPr>
          <a:lstStyle/>
          <a:p>
            <a:r>
              <a:rPr lang="en-US" sz="2400" dirty="0"/>
              <a:t>You will soon appreciate access to the </a:t>
            </a:r>
            <a:r>
              <a:rPr lang="en-US" sz="2400" dirty="0" err="1"/>
              <a:t>conda</a:t>
            </a:r>
            <a:r>
              <a:rPr lang="en-US" sz="2400" dirty="0"/>
              <a:t> package repository</a:t>
            </a:r>
          </a:p>
        </p:txBody>
      </p:sp>
      <p:cxnSp>
        <p:nvCxnSpPr>
          <p:cNvPr id="6" name="Straight Connector 5">
            <a:extLst>
              <a:ext uri="{FF2B5EF4-FFF2-40B4-BE49-F238E27FC236}">
                <a16:creationId xmlns:a16="http://schemas.microsoft.com/office/drawing/2014/main" id="{40440BE7-C9B2-684D-A7E0-44BDBA6DC71F}"/>
              </a:ext>
            </a:extLst>
          </p:cNvPr>
          <p:cNvCxnSpPr>
            <a:cxnSpLocks/>
          </p:cNvCxnSpPr>
          <p:nvPr/>
        </p:nvCxnSpPr>
        <p:spPr>
          <a:xfrm>
            <a:off x="7089732" y="4246324"/>
            <a:ext cx="638827" cy="660985"/>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853139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normAutofit fontScale="90000"/>
          </a:bodyPr>
          <a:lstStyle/>
          <a:p>
            <a:r>
              <a:rPr lang="en-US" dirty="0"/>
              <a:t>What is the Anaconda distribution of Python?</a:t>
            </a:r>
          </a:p>
        </p:txBody>
      </p:sp>
      <p:sp>
        <p:nvSpPr>
          <p:cNvPr id="5" name="TextBox 4">
            <a:extLst>
              <a:ext uri="{FF2B5EF4-FFF2-40B4-BE49-F238E27FC236}">
                <a16:creationId xmlns:a16="http://schemas.microsoft.com/office/drawing/2014/main" id="{1C5A163B-29E1-B94B-A5C8-B483FB8E9ACC}"/>
              </a:ext>
            </a:extLst>
          </p:cNvPr>
          <p:cNvSpPr txBox="1"/>
          <p:nvPr/>
        </p:nvSpPr>
        <p:spPr>
          <a:xfrm>
            <a:off x="876822" y="2558534"/>
            <a:ext cx="10283868" cy="2246769"/>
          </a:xfrm>
          <a:prstGeom prst="rect">
            <a:avLst/>
          </a:prstGeom>
          <a:noFill/>
        </p:spPr>
        <p:txBody>
          <a:bodyPr wrap="square" rtlCol="0">
            <a:spAutoFit/>
          </a:bodyPr>
          <a:lstStyle/>
          <a:p>
            <a:r>
              <a:rPr lang="en-US" sz="2800" dirty="0"/>
              <a:t>Python installation</a:t>
            </a:r>
          </a:p>
          <a:p>
            <a:r>
              <a:rPr lang="en-US" sz="2800" dirty="0"/>
              <a:t>Software bundle (Jupyter Lab, Notebook, Spyder, etc.)</a:t>
            </a:r>
          </a:p>
          <a:p>
            <a:r>
              <a:rPr lang="en-US" sz="2800" dirty="0"/>
              <a:t>Links Python to all the software behind the scenes</a:t>
            </a:r>
          </a:p>
          <a:p>
            <a:r>
              <a:rPr lang="en-US" sz="2800" dirty="0"/>
              <a:t>Python package manager "</a:t>
            </a:r>
            <a:r>
              <a:rPr lang="en-US" sz="2800" dirty="0" err="1"/>
              <a:t>conda</a:t>
            </a:r>
            <a:r>
              <a:rPr lang="en-US" sz="2800" dirty="0"/>
              <a:t>"</a:t>
            </a:r>
          </a:p>
          <a:p>
            <a:r>
              <a:rPr lang="en-US" sz="2800" b="1" dirty="0"/>
              <a:t>"</a:t>
            </a:r>
            <a:r>
              <a:rPr lang="en-US" sz="2800" b="1" dirty="0" err="1"/>
              <a:t>conda</a:t>
            </a:r>
            <a:r>
              <a:rPr lang="en-US" sz="2800" b="1" dirty="0"/>
              <a:t>" environment manager</a:t>
            </a:r>
          </a:p>
        </p:txBody>
      </p:sp>
      <p:sp>
        <p:nvSpPr>
          <p:cNvPr id="3" name="TextBox 2">
            <a:extLst>
              <a:ext uri="{FF2B5EF4-FFF2-40B4-BE49-F238E27FC236}">
                <a16:creationId xmlns:a16="http://schemas.microsoft.com/office/drawing/2014/main" id="{64A48ECA-E4DC-3245-B5B3-23AEA336EEBE}"/>
              </a:ext>
            </a:extLst>
          </p:cNvPr>
          <p:cNvSpPr txBox="1"/>
          <p:nvPr/>
        </p:nvSpPr>
        <p:spPr>
          <a:xfrm>
            <a:off x="5843391" y="5478363"/>
            <a:ext cx="5041726" cy="830997"/>
          </a:xfrm>
          <a:prstGeom prst="rect">
            <a:avLst/>
          </a:prstGeom>
          <a:noFill/>
        </p:spPr>
        <p:txBody>
          <a:bodyPr wrap="square" rtlCol="0">
            <a:spAutoFit/>
          </a:bodyPr>
          <a:lstStyle/>
          <a:p>
            <a:r>
              <a:rPr lang="en-US" sz="2400" dirty="0"/>
              <a:t>You will eventually be really happy about these, too.</a:t>
            </a:r>
          </a:p>
        </p:txBody>
      </p:sp>
      <p:cxnSp>
        <p:nvCxnSpPr>
          <p:cNvPr id="6" name="Straight Connector 5">
            <a:extLst>
              <a:ext uri="{FF2B5EF4-FFF2-40B4-BE49-F238E27FC236}">
                <a16:creationId xmlns:a16="http://schemas.microsoft.com/office/drawing/2014/main" id="{40440BE7-C9B2-684D-A7E0-44BDBA6DC71F}"/>
              </a:ext>
            </a:extLst>
          </p:cNvPr>
          <p:cNvCxnSpPr>
            <a:cxnSpLocks/>
          </p:cNvCxnSpPr>
          <p:nvPr/>
        </p:nvCxnSpPr>
        <p:spPr>
          <a:xfrm>
            <a:off x="6450905" y="4704963"/>
            <a:ext cx="638827" cy="660985"/>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56924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normAutofit/>
          </a:bodyPr>
          <a:lstStyle/>
          <a:p>
            <a:r>
              <a:rPr lang="en-US" dirty="0"/>
              <a:t>Python package repositories</a:t>
            </a:r>
          </a:p>
        </p:txBody>
      </p:sp>
      <p:sp>
        <p:nvSpPr>
          <p:cNvPr id="3" name="TextBox 2">
            <a:extLst>
              <a:ext uri="{FF2B5EF4-FFF2-40B4-BE49-F238E27FC236}">
                <a16:creationId xmlns:a16="http://schemas.microsoft.com/office/drawing/2014/main" id="{C87CBA11-9A6A-224F-9A2E-9B16D22B6D54}"/>
              </a:ext>
            </a:extLst>
          </p:cNvPr>
          <p:cNvSpPr txBox="1"/>
          <p:nvPr/>
        </p:nvSpPr>
        <p:spPr>
          <a:xfrm>
            <a:off x="1115567" y="2505205"/>
            <a:ext cx="9481451" cy="1815882"/>
          </a:xfrm>
          <a:prstGeom prst="rect">
            <a:avLst/>
          </a:prstGeom>
          <a:noFill/>
        </p:spPr>
        <p:txBody>
          <a:bodyPr wrap="square" rtlCol="0">
            <a:spAutoFit/>
          </a:bodyPr>
          <a:lstStyle/>
          <a:p>
            <a:r>
              <a:rPr lang="en-US" sz="2800" dirty="0"/>
              <a:t>Online collections of free Python modules that are written and vetted by Python users. Each repository is connected with a package manager that handles installations, updates, and dependencies on your local computer.</a:t>
            </a:r>
          </a:p>
        </p:txBody>
      </p:sp>
      <p:sp>
        <p:nvSpPr>
          <p:cNvPr id="4" name="TextBox 3">
            <a:extLst>
              <a:ext uri="{FF2B5EF4-FFF2-40B4-BE49-F238E27FC236}">
                <a16:creationId xmlns:a16="http://schemas.microsoft.com/office/drawing/2014/main" id="{35B7CC2E-2FC4-0440-A78A-53BCEA24C9C3}"/>
              </a:ext>
            </a:extLst>
          </p:cNvPr>
          <p:cNvSpPr txBox="1"/>
          <p:nvPr/>
        </p:nvSpPr>
        <p:spPr>
          <a:xfrm>
            <a:off x="1215025" y="4913410"/>
            <a:ext cx="10174324" cy="1384995"/>
          </a:xfrm>
          <a:prstGeom prst="rect">
            <a:avLst/>
          </a:prstGeom>
          <a:noFill/>
        </p:spPr>
        <p:txBody>
          <a:bodyPr wrap="none" rtlCol="0">
            <a:spAutoFit/>
          </a:bodyPr>
          <a:lstStyle/>
          <a:p>
            <a:r>
              <a:rPr lang="en-US" sz="2800" dirty="0" err="1"/>
              <a:t>PyPI</a:t>
            </a:r>
            <a:r>
              <a:rPr lang="en-US" sz="2800" dirty="0"/>
              <a:t>/pip (Pip Installs Packages - is associated with </a:t>
            </a:r>
            <a:r>
              <a:rPr lang="en-US" sz="2800" dirty="0" err="1"/>
              <a:t>Python.org</a:t>
            </a:r>
            <a:r>
              <a:rPr lang="en-US" sz="2800" dirty="0"/>
              <a:t>)</a:t>
            </a:r>
          </a:p>
          <a:p>
            <a:r>
              <a:rPr lang="en-US" sz="2800" dirty="0" err="1"/>
              <a:t>conda</a:t>
            </a:r>
            <a:r>
              <a:rPr lang="en-US" sz="2800" dirty="0"/>
              <a:t> (uses </a:t>
            </a:r>
            <a:r>
              <a:rPr lang="en-US" sz="2800" dirty="0" err="1"/>
              <a:t>conda</a:t>
            </a:r>
            <a:r>
              <a:rPr lang="en-US" sz="2800" dirty="0"/>
              <a:t>)</a:t>
            </a:r>
          </a:p>
          <a:p>
            <a:r>
              <a:rPr lang="en-US" sz="2800" dirty="0" err="1"/>
              <a:t>conda</a:t>
            </a:r>
            <a:r>
              <a:rPr lang="en-US" sz="2800" dirty="0"/>
              <a:t>-forge (uses </a:t>
            </a:r>
            <a:r>
              <a:rPr lang="en-US" sz="2800" dirty="0" err="1"/>
              <a:t>conda</a:t>
            </a:r>
            <a:r>
              <a:rPr lang="en-US" sz="2800" dirty="0"/>
              <a:t>)</a:t>
            </a:r>
          </a:p>
        </p:txBody>
      </p:sp>
    </p:spTree>
    <p:extLst>
      <p:ext uri="{BB962C8B-B14F-4D97-AF65-F5344CB8AC3E}">
        <p14:creationId xmlns:p14="http://schemas.microsoft.com/office/powerpoint/2010/main" val="27987925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normAutofit/>
          </a:bodyPr>
          <a:lstStyle/>
          <a:p>
            <a:r>
              <a:rPr lang="en-US" dirty="0"/>
              <a:t>Python package repositories</a:t>
            </a:r>
          </a:p>
        </p:txBody>
      </p:sp>
      <p:sp>
        <p:nvSpPr>
          <p:cNvPr id="3" name="TextBox 2">
            <a:extLst>
              <a:ext uri="{FF2B5EF4-FFF2-40B4-BE49-F238E27FC236}">
                <a16:creationId xmlns:a16="http://schemas.microsoft.com/office/drawing/2014/main" id="{C87CBA11-9A6A-224F-9A2E-9B16D22B6D54}"/>
              </a:ext>
            </a:extLst>
          </p:cNvPr>
          <p:cNvSpPr txBox="1"/>
          <p:nvPr/>
        </p:nvSpPr>
        <p:spPr>
          <a:xfrm>
            <a:off x="1115567" y="2505205"/>
            <a:ext cx="9481451" cy="1815882"/>
          </a:xfrm>
          <a:prstGeom prst="rect">
            <a:avLst/>
          </a:prstGeom>
          <a:noFill/>
        </p:spPr>
        <p:txBody>
          <a:bodyPr wrap="square" rtlCol="0">
            <a:spAutoFit/>
          </a:bodyPr>
          <a:lstStyle/>
          <a:p>
            <a:r>
              <a:rPr lang="en-US" sz="2800" dirty="0"/>
              <a:t>Online collections of free Python modules that are written and vetted by Python users. Each repository is connected with a package manager that handles installations, updates, and dependencies on your local computer.</a:t>
            </a:r>
          </a:p>
        </p:txBody>
      </p:sp>
      <p:sp>
        <p:nvSpPr>
          <p:cNvPr id="4" name="TextBox 3">
            <a:extLst>
              <a:ext uri="{FF2B5EF4-FFF2-40B4-BE49-F238E27FC236}">
                <a16:creationId xmlns:a16="http://schemas.microsoft.com/office/drawing/2014/main" id="{35B7CC2E-2FC4-0440-A78A-53BCEA24C9C3}"/>
              </a:ext>
            </a:extLst>
          </p:cNvPr>
          <p:cNvSpPr txBox="1"/>
          <p:nvPr/>
        </p:nvSpPr>
        <p:spPr>
          <a:xfrm>
            <a:off x="1215025" y="4913410"/>
            <a:ext cx="10174324" cy="1384995"/>
          </a:xfrm>
          <a:prstGeom prst="rect">
            <a:avLst/>
          </a:prstGeom>
          <a:noFill/>
        </p:spPr>
        <p:txBody>
          <a:bodyPr wrap="none" rtlCol="0">
            <a:spAutoFit/>
          </a:bodyPr>
          <a:lstStyle/>
          <a:p>
            <a:r>
              <a:rPr lang="en-US" sz="2800" dirty="0" err="1"/>
              <a:t>PyPI</a:t>
            </a:r>
            <a:r>
              <a:rPr lang="en-US" sz="2800" dirty="0"/>
              <a:t>/pip (Pip Installs Packages - is associated with </a:t>
            </a:r>
            <a:r>
              <a:rPr lang="en-US" sz="2800" dirty="0" err="1"/>
              <a:t>Python.org</a:t>
            </a:r>
            <a:r>
              <a:rPr lang="en-US" sz="2800" dirty="0"/>
              <a:t>)</a:t>
            </a:r>
          </a:p>
          <a:p>
            <a:r>
              <a:rPr lang="en-US" sz="2800" dirty="0" err="1"/>
              <a:t>conda</a:t>
            </a:r>
            <a:r>
              <a:rPr lang="en-US" sz="2800" dirty="0"/>
              <a:t> (uses </a:t>
            </a:r>
            <a:r>
              <a:rPr lang="en-US" sz="2800" dirty="0" err="1"/>
              <a:t>conda</a:t>
            </a:r>
            <a:r>
              <a:rPr lang="en-US" sz="2800" dirty="0"/>
              <a:t>)</a:t>
            </a:r>
          </a:p>
          <a:p>
            <a:r>
              <a:rPr lang="en-US" sz="2800" dirty="0" err="1"/>
              <a:t>conda</a:t>
            </a:r>
            <a:r>
              <a:rPr lang="en-US" sz="2800" dirty="0"/>
              <a:t>-forge (uses </a:t>
            </a:r>
            <a:r>
              <a:rPr lang="en-US" sz="2800" dirty="0" err="1"/>
              <a:t>conda</a:t>
            </a:r>
            <a:r>
              <a:rPr lang="en-US" sz="2800" dirty="0"/>
              <a:t>)</a:t>
            </a:r>
          </a:p>
        </p:txBody>
      </p:sp>
      <p:sp>
        <p:nvSpPr>
          <p:cNvPr id="5" name="TextBox 4">
            <a:extLst>
              <a:ext uri="{FF2B5EF4-FFF2-40B4-BE49-F238E27FC236}">
                <a16:creationId xmlns:a16="http://schemas.microsoft.com/office/drawing/2014/main" id="{C62812F3-BD33-B543-BC24-A3DEA97F84D8}"/>
              </a:ext>
            </a:extLst>
          </p:cNvPr>
          <p:cNvSpPr txBox="1"/>
          <p:nvPr/>
        </p:nvSpPr>
        <p:spPr>
          <a:xfrm>
            <a:off x="6366670" y="5605907"/>
            <a:ext cx="4917026" cy="954107"/>
          </a:xfrm>
          <a:prstGeom prst="rect">
            <a:avLst/>
          </a:prstGeom>
          <a:solidFill>
            <a:schemeClr val="bg2">
              <a:lumMod val="90000"/>
            </a:schemeClr>
          </a:solidFill>
          <a:ln>
            <a:solidFill>
              <a:schemeClr val="accent3">
                <a:lumMod val="20000"/>
                <a:lumOff val="80000"/>
              </a:schemeClr>
            </a:solidFill>
          </a:ln>
        </p:spPr>
        <p:txBody>
          <a:bodyPr wrap="square" rtlCol="0">
            <a:spAutoFit/>
          </a:bodyPr>
          <a:lstStyle/>
          <a:p>
            <a:r>
              <a:rPr lang="en-US" sz="2800" b="1" dirty="0"/>
              <a:t>If you installed Anaconda, you have pip and </a:t>
            </a:r>
            <a:r>
              <a:rPr lang="en-US" sz="2800" b="1" dirty="0" err="1"/>
              <a:t>conda</a:t>
            </a:r>
            <a:endParaRPr lang="en-US" sz="2800" b="1" dirty="0"/>
          </a:p>
        </p:txBody>
      </p:sp>
    </p:spTree>
    <p:extLst>
      <p:ext uri="{BB962C8B-B14F-4D97-AF65-F5344CB8AC3E}">
        <p14:creationId xmlns:p14="http://schemas.microsoft.com/office/powerpoint/2010/main" val="1759768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alloons and party hats">
            <a:extLst>
              <a:ext uri="{FF2B5EF4-FFF2-40B4-BE49-F238E27FC236}">
                <a16:creationId xmlns:a16="http://schemas.microsoft.com/office/drawing/2014/main" id="{38ADFA2B-49F5-4EF2-8850-C9124BCAC82C}"/>
              </a:ext>
            </a:extLst>
          </p:cNvPr>
          <p:cNvPicPr>
            <a:picLocks noChangeAspect="1"/>
          </p:cNvPicPr>
          <p:nvPr/>
        </p:nvPicPr>
        <p:blipFill rotWithShape="1">
          <a:blip r:embed="rId2"/>
          <a:srcRect r="28859" b="-1"/>
          <a:stretch/>
        </p:blipFill>
        <p:spPr>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p:spPr>
      </p:pic>
      <p:sp useBgFill="1">
        <p:nvSpPr>
          <p:cNvPr id="12" name="Freeform: Shape 11">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F5523AE-2F7C-B8AA-5C4B-AC0EA6A053B5}"/>
              </a:ext>
            </a:extLst>
          </p:cNvPr>
          <p:cNvSpPr>
            <a:spLocks noGrp="1"/>
          </p:cNvSpPr>
          <p:nvPr>
            <p:ph type="title"/>
          </p:nvPr>
        </p:nvSpPr>
        <p:spPr>
          <a:xfrm>
            <a:off x="374904" y="856488"/>
            <a:ext cx="4992624" cy="1243584"/>
          </a:xfrm>
        </p:spPr>
        <p:txBody>
          <a:bodyPr anchor="ctr">
            <a:normAutofit/>
          </a:bodyPr>
          <a:lstStyle/>
          <a:p>
            <a:r>
              <a:rPr lang="en-US" sz="2600" b="1"/>
              <a:t>You have now been coding in Python for 3 days!</a:t>
            </a:r>
            <a:br>
              <a:rPr lang="en-US" sz="2600"/>
            </a:br>
            <a:r>
              <a:rPr lang="en-US" sz="2600"/>
              <a:t>Things to remember:</a:t>
            </a:r>
          </a:p>
        </p:txBody>
      </p:sp>
      <p:sp>
        <p:nvSpPr>
          <p:cNvPr id="16" name="Rectangle 15">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D6BFAFB-F177-6724-99A9-16748DDFB0B2}"/>
              </a:ext>
            </a:extLst>
          </p:cNvPr>
          <p:cNvSpPr>
            <a:spLocks noGrp="1"/>
          </p:cNvSpPr>
          <p:nvPr>
            <p:ph idx="1"/>
          </p:nvPr>
        </p:nvSpPr>
        <p:spPr>
          <a:xfrm>
            <a:off x="374904" y="2522949"/>
            <a:ext cx="5065776" cy="3755254"/>
          </a:xfrm>
        </p:spPr>
        <p:txBody>
          <a:bodyPr anchor="t">
            <a:normAutofit lnSpcReduction="10000"/>
          </a:bodyPr>
          <a:lstStyle/>
          <a:p>
            <a:pPr>
              <a:lnSpc>
                <a:spcPct val="100000"/>
              </a:lnSpc>
            </a:pPr>
            <a:r>
              <a:rPr lang="en-US" sz="2000" dirty="0"/>
              <a:t>3 days is a very short time</a:t>
            </a:r>
          </a:p>
          <a:p>
            <a:pPr>
              <a:lnSpc>
                <a:spcPct val="100000"/>
              </a:lnSpc>
            </a:pPr>
            <a:r>
              <a:rPr lang="en-US" sz="2000" dirty="0"/>
              <a:t>Python is a very large language</a:t>
            </a:r>
          </a:p>
          <a:p>
            <a:pPr>
              <a:lnSpc>
                <a:spcPct val="100000"/>
              </a:lnSpc>
            </a:pPr>
            <a:r>
              <a:rPr lang="en-US" sz="2000" dirty="0"/>
              <a:t>You can solve a lot of problems using the objects you know combined with loops and if statements</a:t>
            </a:r>
          </a:p>
          <a:p>
            <a:pPr>
              <a:lnSpc>
                <a:spcPct val="100000"/>
              </a:lnSpc>
            </a:pPr>
            <a:r>
              <a:rPr lang="en-US" sz="2000" dirty="0"/>
              <a:t>Your code is already better than you think </a:t>
            </a:r>
          </a:p>
          <a:p>
            <a:pPr>
              <a:lnSpc>
                <a:spcPct val="100000"/>
              </a:lnSpc>
            </a:pPr>
            <a:r>
              <a:rPr lang="en-US" sz="2000" dirty="0"/>
              <a:t>If it works, it works</a:t>
            </a:r>
          </a:p>
          <a:p>
            <a:pPr>
              <a:lnSpc>
                <a:spcPct val="100000"/>
              </a:lnSpc>
            </a:pPr>
            <a:r>
              <a:rPr lang="en-US" sz="2000" dirty="0"/>
              <a:t>You will only get better with practice</a:t>
            </a:r>
          </a:p>
          <a:p>
            <a:pPr>
              <a:lnSpc>
                <a:spcPct val="100000"/>
              </a:lnSpc>
            </a:pPr>
            <a:r>
              <a:rPr lang="en-US" sz="2000" dirty="0"/>
              <a:t>Google, google, google</a:t>
            </a:r>
          </a:p>
        </p:txBody>
      </p:sp>
    </p:spTree>
    <p:extLst>
      <p:ext uri="{BB962C8B-B14F-4D97-AF65-F5344CB8AC3E}">
        <p14:creationId xmlns:p14="http://schemas.microsoft.com/office/powerpoint/2010/main" val="95767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202C8-24B5-F0C1-B9C3-667CE143657E}"/>
              </a:ext>
            </a:extLst>
          </p:cNvPr>
          <p:cNvSpPr>
            <a:spLocks noGrp="1"/>
          </p:cNvSpPr>
          <p:nvPr>
            <p:ph type="title"/>
          </p:nvPr>
        </p:nvSpPr>
        <p:spPr/>
        <p:txBody>
          <a:bodyPr/>
          <a:lstStyle/>
          <a:p>
            <a:r>
              <a:rPr lang="en-US" dirty="0"/>
              <a:t>What we've covered</a:t>
            </a:r>
          </a:p>
        </p:txBody>
      </p:sp>
      <p:sp>
        <p:nvSpPr>
          <p:cNvPr id="3" name="Content Placeholder 2">
            <a:extLst>
              <a:ext uri="{FF2B5EF4-FFF2-40B4-BE49-F238E27FC236}">
                <a16:creationId xmlns:a16="http://schemas.microsoft.com/office/drawing/2014/main" id="{562FAD6F-9F77-B943-B9F1-C335F606E4A9}"/>
              </a:ext>
            </a:extLst>
          </p:cNvPr>
          <p:cNvSpPr>
            <a:spLocks noGrp="1"/>
          </p:cNvSpPr>
          <p:nvPr>
            <p:ph sz="half" idx="1"/>
          </p:nvPr>
        </p:nvSpPr>
        <p:spPr>
          <a:xfrm>
            <a:off x="1115568" y="2133600"/>
            <a:ext cx="4937760" cy="4470400"/>
          </a:xfrm>
        </p:spPr>
        <p:txBody>
          <a:bodyPr>
            <a:normAutofit fontScale="92500" lnSpcReduction="10000"/>
          </a:bodyPr>
          <a:lstStyle/>
          <a:p>
            <a:pPr marL="0" indent="0">
              <a:buNone/>
            </a:pPr>
            <a:r>
              <a:rPr lang="en-US" b="1" dirty="0"/>
              <a:t>Objects</a:t>
            </a:r>
          </a:p>
          <a:p>
            <a:r>
              <a:rPr lang="en-US" dirty="0"/>
              <a:t>integers</a:t>
            </a:r>
          </a:p>
          <a:p>
            <a:r>
              <a:rPr lang="en-US" dirty="0"/>
              <a:t>floats</a:t>
            </a:r>
          </a:p>
          <a:p>
            <a:r>
              <a:rPr lang="en-US" dirty="0" err="1"/>
              <a:t>booleans</a:t>
            </a:r>
            <a:endParaRPr lang="en-US" dirty="0"/>
          </a:p>
          <a:p>
            <a:r>
              <a:rPr lang="en-US" dirty="0"/>
              <a:t>strings</a:t>
            </a:r>
          </a:p>
          <a:p>
            <a:r>
              <a:rPr lang="en-US" dirty="0"/>
              <a:t>lists</a:t>
            </a:r>
          </a:p>
          <a:p>
            <a:r>
              <a:rPr lang="en-US" dirty="0"/>
              <a:t>dictionaries</a:t>
            </a:r>
          </a:p>
          <a:p>
            <a:r>
              <a:rPr lang="en-US" dirty="0"/>
              <a:t>files</a:t>
            </a:r>
          </a:p>
        </p:txBody>
      </p:sp>
      <p:sp>
        <p:nvSpPr>
          <p:cNvPr id="4" name="Content Placeholder 3">
            <a:extLst>
              <a:ext uri="{FF2B5EF4-FFF2-40B4-BE49-F238E27FC236}">
                <a16:creationId xmlns:a16="http://schemas.microsoft.com/office/drawing/2014/main" id="{EA4A0AD5-AE3E-5DA4-6482-7DAB3A5DBFE8}"/>
              </a:ext>
            </a:extLst>
          </p:cNvPr>
          <p:cNvSpPr>
            <a:spLocks noGrp="1"/>
          </p:cNvSpPr>
          <p:nvPr>
            <p:ph sz="half" idx="2"/>
          </p:nvPr>
        </p:nvSpPr>
        <p:spPr>
          <a:xfrm>
            <a:off x="6345936" y="2133600"/>
            <a:ext cx="4937760" cy="4470400"/>
          </a:xfrm>
        </p:spPr>
        <p:txBody>
          <a:bodyPr>
            <a:normAutofit fontScale="92500" lnSpcReduction="10000"/>
          </a:bodyPr>
          <a:lstStyle/>
          <a:p>
            <a:pPr marL="0" indent="0">
              <a:buNone/>
            </a:pPr>
            <a:r>
              <a:rPr lang="en-US" b="1" dirty="0"/>
              <a:t>Object concepts</a:t>
            </a:r>
            <a:endParaRPr lang="en-US" dirty="0"/>
          </a:p>
          <a:p>
            <a:r>
              <a:rPr lang="en-US" dirty="0"/>
              <a:t>variables</a:t>
            </a:r>
          </a:p>
          <a:p>
            <a:r>
              <a:rPr lang="en-US" dirty="0"/>
              <a:t>indexing strings, lists, dictionaries</a:t>
            </a:r>
          </a:p>
          <a:p>
            <a:r>
              <a:rPr lang="en-US" dirty="0"/>
              <a:t>looping through strings, lists, dictionaries</a:t>
            </a:r>
          </a:p>
          <a:p>
            <a:r>
              <a:rPr lang="en-US" dirty="0"/>
              <a:t>filtering using if/</a:t>
            </a:r>
            <a:r>
              <a:rPr lang="en-US" dirty="0" err="1"/>
              <a:t>elif</a:t>
            </a:r>
            <a:r>
              <a:rPr lang="en-US" dirty="0"/>
              <a:t>/else statements and </a:t>
            </a:r>
            <a:r>
              <a:rPr lang="en-US" dirty="0" err="1"/>
              <a:t>booleans</a:t>
            </a:r>
            <a:endParaRPr lang="en-US" dirty="0"/>
          </a:p>
          <a:p>
            <a:r>
              <a:rPr lang="en-US" dirty="0"/>
              <a:t>reading and writing files</a:t>
            </a:r>
          </a:p>
        </p:txBody>
      </p:sp>
    </p:spTree>
    <p:extLst>
      <p:ext uri="{BB962C8B-B14F-4D97-AF65-F5344CB8AC3E}">
        <p14:creationId xmlns:p14="http://schemas.microsoft.com/office/powerpoint/2010/main" val="8619433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202C8-24B5-F0C1-B9C3-667CE143657E}"/>
              </a:ext>
            </a:extLst>
          </p:cNvPr>
          <p:cNvSpPr>
            <a:spLocks noGrp="1"/>
          </p:cNvSpPr>
          <p:nvPr>
            <p:ph type="title"/>
          </p:nvPr>
        </p:nvSpPr>
        <p:spPr/>
        <p:txBody>
          <a:bodyPr/>
          <a:lstStyle/>
          <a:p>
            <a:r>
              <a:rPr lang="en-US" dirty="0"/>
              <a:t>What we've covered</a:t>
            </a:r>
          </a:p>
        </p:txBody>
      </p:sp>
      <p:sp>
        <p:nvSpPr>
          <p:cNvPr id="3" name="Content Placeholder 2">
            <a:extLst>
              <a:ext uri="{FF2B5EF4-FFF2-40B4-BE49-F238E27FC236}">
                <a16:creationId xmlns:a16="http://schemas.microsoft.com/office/drawing/2014/main" id="{562FAD6F-9F77-B943-B9F1-C335F606E4A9}"/>
              </a:ext>
            </a:extLst>
          </p:cNvPr>
          <p:cNvSpPr>
            <a:spLocks noGrp="1"/>
          </p:cNvSpPr>
          <p:nvPr>
            <p:ph sz="half" idx="1"/>
          </p:nvPr>
        </p:nvSpPr>
        <p:spPr/>
        <p:txBody>
          <a:bodyPr>
            <a:normAutofit fontScale="92500" lnSpcReduction="10000"/>
          </a:bodyPr>
          <a:lstStyle/>
          <a:p>
            <a:pPr marL="0" indent="0">
              <a:buNone/>
            </a:pPr>
            <a:r>
              <a:rPr lang="en-US" b="1" dirty="0"/>
              <a:t>Functions</a:t>
            </a:r>
          </a:p>
          <a:p>
            <a:r>
              <a:rPr lang="en-US" dirty="0"/>
              <a:t>two types of functions</a:t>
            </a:r>
          </a:p>
          <a:p>
            <a:r>
              <a:rPr lang="en-US" dirty="0"/>
              <a:t>how to call functions</a:t>
            </a:r>
          </a:p>
          <a:p>
            <a:r>
              <a:rPr lang="en-US" dirty="0"/>
              <a:t>how functions affect mutable vs. immutable objects</a:t>
            </a:r>
          </a:p>
          <a:p>
            <a:r>
              <a:rPr lang="en-US" dirty="0"/>
              <a:t>defining custom functions</a:t>
            </a:r>
          </a:p>
          <a:p>
            <a:r>
              <a:rPr lang="en-US" dirty="0"/>
              <a:t>importing modules</a:t>
            </a:r>
          </a:p>
        </p:txBody>
      </p:sp>
      <p:sp>
        <p:nvSpPr>
          <p:cNvPr id="4" name="Content Placeholder 3">
            <a:extLst>
              <a:ext uri="{FF2B5EF4-FFF2-40B4-BE49-F238E27FC236}">
                <a16:creationId xmlns:a16="http://schemas.microsoft.com/office/drawing/2014/main" id="{EA4A0AD5-AE3E-5DA4-6482-7DAB3A5DBFE8}"/>
              </a:ext>
            </a:extLst>
          </p:cNvPr>
          <p:cNvSpPr>
            <a:spLocks noGrp="1"/>
          </p:cNvSpPr>
          <p:nvPr>
            <p:ph sz="half" idx="2"/>
          </p:nvPr>
        </p:nvSpPr>
        <p:spPr/>
        <p:txBody>
          <a:bodyPr>
            <a:normAutofit fontScale="92500" lnSpcReduction="10000"/>
          </a:bodyPr>
          <a:lstStyle/>
          <a:p>
            <a:pPr marL="0" indent="0">
              <a:buNone/>
            </a:pPr>
            <a:r>
              <a:rPr lang="en-US" b="1" dirty="0"/>
              <a:t>Logic</a:t>
            </a:r>
          </a:p>
          <a:p>
            <a:r>
              <a:rPr lang="en-US" dirty="0"/>
              <a:t>common solutions to logic problems</a:t>
            </a:r>
          </a:p>
          <a:p>
            <a:r>
              <a:rPr lang="en-US" dirty="0"/>
              <a:t>applying objects, loops, and if statements to solve problems</a:t>
            </a:r>
          </a:p>
        </p:txBody>
      </p:sp>
    </p:spTree>
    <p:extLst>
      <p:ext uri="{BB962C8B-B14F-4D97-AF65-F5344CB8AC3E}">
        <p14:creationId xmlns:p14="http://schemas.microsoft.com/office/powerpoint/2010/main" val="2690823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lstStyle/>
          <a:p>
            <a:r>
              <a:rPr lang="en-US" dirty="0"/>
              <a:t>Traditional coding</a:t>
            </a:r>
          </a:p>
        </p:txBody>
      </p:sp>
      <p:sp>
        <p:nvSpPr>
          <p:cNvPr id="10" name="TextBox 9">
            <a:extLst>
              <a:ext uri="{FF2B5EF4-FFF2-40B4-BE49-F238E27FC236}">
                <a16:creationId xmlns:a16="http://schemas.microsoft.com/office/drawing/2014/main" id="{EE54B395-9697-E849-AE77-F15B5E218C8E}"/>
              </a:ext>
            </a:extLst>
          </p:cNvPr>
          <p:cNvSpPr txBox="1"/>
          <p:nvPr/>
        </p:nvSpPr>
        <p:spPr>
          <a:xfrm>
            <a:off x="858411" y="2904080"/>
            <a:ext cx="4515255" cy="2062103"/>
          </a:xfrm>
          <a:prstGeom prst="rect">
            <a:avLst/>
          </a:prstGeom>
          <a:solidFill>
            <a:schemeClr val="tx2">
              <a:lumMod val="10000"/>
              <a:lumOff val="90000"/>
            </a:schemeClr>
          </a:solidFill>
        </p:spPr>
        <p:txBody>
          <a:bodyPr wrap="square" rtlCol="0">
            <a:spAutoFit/>
          </a:bodyPr>
          <a:lstStyle/>
          <a:p>
            <a:r>
              <a:rPr lang="en-US" sz="3200" b="1" dirty="0"/>
              <a:t>interactive coding</a:t>
            </a:r>
          </a:p>
          <a:p>
            <a:r>
              <a:rPr lang="en-US" sz="3200" dirty="0"/>
              <a:t>line-by-line</a:t>
            </a:r>
          </a:p>
          <a:p>
            <a:r>
              <a:rPr lang="en-US" sz="3200" dirty="0"/>
              <a:t>console or through </a:t>
            </a:r>
          </a:p>
          <a:p>
            <a:r>
              <a:rPr lang="en-US" sz="3200" dirty="0"/>
              <a:t>	the command line</a:t>
            </a:r>
          </a:p>
        </p:txBody>
      </p:sp>
      <p:sp>
        <p:nvSpPr>
          <p:cNvPr id="13" name="TextBox 12">
            <a:extLst>
              <a:ext uri="{FF2B5EF4-FFF2-40B4-BE49-F238E27FC236}">
                <a16:creationId xmlns:a16="http://schemas.microsoft.com/office/drawing/2014/main" id="{DCF10586-6A1E-FA49-ADA2-990D43E9BC91}"/>
              </a:ext>
            </a:extLst>
          </p:cNvPr>
          <p:cNvSpPr txBox="1"/>
          <p:nvPr/>
        </p:nvSpPr>
        <p:spPr>
          <a:xfrm>
            <a:off x="6593077" y="2904080"/>
            <a:ext cx="4515255" cy="2062103"/>
          </a:xfrm>
          <a:prstGeom prst="rect">
            <a:avLst/>
          </a:prstGeom>
          <a:solidFill>
            <a:schemeClr val="accent6">
              <a:lumMod val="20000"/>
              <a:lumOff val="80000"/>
            </a:schemeClr>
          </a:solidFill>
        </p:spPr>
        <p:txBody>
          <a:bodyPr wrap="square" rtlCol="0">
            <a:spAutoFit/>
          </a:bodyPr>
          <a:lstStyle/>
          <a:p>
            <a:r>
              <a:rPr lang="en-US" sz="3200" b="1" dirty="0"/>
              <a:t>batch coding (scripts)</a:t>
            </a:r>
          </a:p>
          <a:p>
            <a:r>
              <a:rPr lang="en-US" sz="3200" dirty="0"/>
              <a:t>written in a text editor</a:t>
            </a:r>
          </a:p>
          <a:p>
            <a:r>
              <a:rPr lang="en-US" sz="3200" dirty="0"/>
              <a:t>run through the </a:t>
            </a:r>
          </a:p>
          <a:p>
            <a:r>
              <a:rPr lang="en-US" sz="3200" dirty="0"/>
              <a:t>	command line</a:t>
            </a:r>
          </a:p>
        </p:txBody>
      </p:sp>
    </p:spTree>
    <p:extLst>
      <p:ext uri="{BB962C8B-B14F-4D97-AF65-F5344CB8AC3E}">
        <p14:creationId xmlns:p14="http://schemas.microsoft.com/office/powerpoint/2010/main" val="25064198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5F284-321C-1541-AE5D-8A64335DB8F3}"/>
              </a:ext>
            </a:extLst>
          </p:cNvPr>
          <p:cNvSpPr>
            <a:spLocks noGrp="1"/>
          </p:cNvSpPr>
          <p:nvPr>
            <p:ph type="title"/>
          </p:nvPr>
        </p:nvSpPr>
        <p:spPr/>
        <p:txBody>
          <a:bodyPr/>
          <a:lstStyle/>
          <a:p>
            <a:r>
              <a:rPr lang="en-US" dirty="0"/>
              <a:t>What should you learn next?</a:t>
            </a:r>
          </a:p>
        </p:txBody>
      </p:sp>
      <p:sp>
        <p:nvSpPr>
          <p:cNvPr id="3" name="Content Placeholder 2">
            <a:extLst>
              <a:ext uri="{FF2B5EF4-FFF2-40B4-BE49-F238E27FC236}">
                <a16:creationId xmlns:a16="http://schemas.microsoft.com/office/drawing/2014/main" id="{38BF56A5-0102-AB42-8F7D-33CAF4F894B9}"/>
              </a:ext>
            </a:extLst>
          </p:cNvPr>
          <p:cNvSpPr>
            <a:spLocks noGrp="1"/>
          </p:cNvSpPr>
          <p:nvPr>
            <p:ph idx="1"/>
          </p:nvPr>
        </p:nvSpPr>
        <p:spPr/>
        <p:txBody>
          <a:bodyPr>
            <a:normAutofit fontScale="85000" lnSpcReduction="20000"/>
          </a:bodyPr>
          <a:lstStyle/>
          <a:p>
            <a:pPr marL="0" indent="0">
              <a:buNone/>
            </a:pPr>
            <a:r>
              <a:rPr lang="en-US" i="1" dirty="0"/>
              <a:t>You can learn from upcoming workshops, or you can work through my Jupyter notebooks on your own.</a:t>
            </a:r>
          </a:p>
          <a:p>
            <a:pPr marL="0" indent="0">
              <a:buNone/>
            </a:pPr>
            <a:r>
              <a:rPr lang="en-US" b="1" dirty="0">
                <a:solidFill>
                  <a:srgbClr val="0070C0"/>
                </a:solidFill>
                <a:latin typeface="Andale Mono" panose="020B0509000000000004" pitchFamily="49" charset="0"/>
              </a:rPr>
              <a:t>BONUS LEVEL </a:t>
            </a:r>
            <a:r>
              <a:rPr lang="en-US" dirty="0"/>
              <a:t>workshop tomorrow </a:t>
            </a:r>
          </a:p>
          <a:p>
            <a:pPr marL="0" indent="0">
              <a:buNone/>
            </a:pPr>
            <a:r>
              <a:rPr lang="en-US" dirty="0" err="1"/>
              <a:t>www.github.com</a:t>
            </a:r>
            <a:r>
              <a:rPr lang="en-US" dirty="0"/>
              <a:t>/agithasnoname/</a:t>
            </a:r>
            <a:r>
              <a:rPr lang="en-US" dirty="0" err="1"/>
              <a:t>pythonBootcamp_bonusLevel</a:t>
            </a:r>
            <a:endParaRPr lang="en-US" dirty="0"/>
          </a:p>
          <a:p>
            <a:r>
              <a:rPr lang="en-US" dirty="0"/>
              <a:t>tuples, sets, ranges</a:t>
            </a:r>
          </a:p>
          <a:p>
            <a:r>
              <a:rPr lang="en-US" dirty="0"/>
              <a:t>fstrings (easier way to build strings than using +)</a:t>
            </a:r>
          </a:p>
          <a:p>
            <a:r>
              <a:rPr lang="en-US" dirty="0"/>
              <a:t>how to run scripts</a:t>
            </a:r>
          </a:p>
          <a:p>
            <a:r>
              <a:rPr lang="en-US" dirty="0"/>
              <a:t>practice project</a:t>
            </a:r>
          </a:p>
        </p:txBody>
      </p:sp>
    </p:spTree>
    <p:extLst>
      <p:ext uri="{BB962C8B-B14F-4D97-AF65-F5344CB8AC3E}">
        <p14:creationId xmlns:p14="http://schemas.microsoft.com/office/powerpoint/2010/main" val="1876918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5F284-321C-1541-AE5D-8A64335DB8F3}"/>
              </a:ext>
            </a:extLst>
          </p:cNvPr>
          <p:cNvSpPr>
            <a:spLocks noGrp="1"/>
          </p:cNvSpPr>
          <p:nvPr>
            <p:ph type="title"/>
          </p:nvPr>
        </p:nvSpPr>
        <p:spPr/>
        <p:txBody>
          <a:bodyPr/>
          <a:lstStyle/>
          <a:p>
            <a:r>
              <a:rPr lang="en-US" dirty="0"/>
              <a:t>What should you learn next?</a:t>
            </a:r>
          </a:p>
        </p:txBody>
      </p:sp>
      <p:sp>
        <p:nvSpPr>
          <p:cNvPr id="3" name="Content Placeholder 2">
            <a:extLst>
              <a:ext uri="{FF2B5EF4-FFF2-40B4-BE49-F238E27FC236}">
                <a16:creationId xmlns:a16="http://schemas.microsoft.com/office/drawing/2014/main" id="{38BF56A5-0102-AB42-8F7D-33CAF4F894B9}"/>
              </a:ext>
            </a:extLst>
          </p:cNvPr>
          <p:cNvSpPr>
            <a:spLocks noGrp="1"/>
          </p:cNvSpPr>
          <p:nvPr>
            <p:ph idx="1"/>
          </p:nvPr>
        </p:nvSpPr>
        <p:spPr/>
        <p:txBody>
          <a:bodyPr>
            <a:normAutofit fontScale="85000" lnSpcReduction="20000"/>
          </a:bodyPr>
          <a:lstStyle/>
          <a:p>
            <a:pPr marL="0" indent="0">
              <a:buNone/>
            </a:pPr>
            <a:r>
              <a:rPr lang="en-US" i="1" dirty="0"/>
              <a:t>You can learn from upcoming workshops, or you can work through my Jupyter notebooks on your own.</a:t>
            </a:r>
          </a:p>
          <a:p>
            <a:pPr marL="0" indent="0">
              <a:buNone/>
            </a:pPr>
            <a:r>
              <a:rPr lang="en-US" b="1" dirty="0">
                <a:solidFill>
                  <a:srgbClr val="00B050"/>
                </a:solidFill>
                <a:latin typeface="Andale Mono" panose="020B0509000000000004" pitchFamily="49" charset="0"/>
              </a:rPr>
              <a:t>Next Steps in Python Lunch Lessons</a:t>
            </a:r>
          </a:p>
          <a:p>
            <a:r>
              <a:rPr lang="en-US" dirty="0"/>
              <a:t>July 21: Saving Python Objects with </a:t>
            </a:r>
            <a:r>
              <a:rPr lang="en-US" dirty="0" err="1"/>
              <a:t>json</a:t>
            </a:r>
            <a:r>
              <a:rPr lang="en-US" dirty="0"/>
              <a:t> and pickle</a:t>
            </a:r>
          </a:p>
          <a:p>
            <a:r>
              <a:rPr lang="en-US" dirty="0"/>
              <a:t>July 28: List Comprehensions (Part I)</a:t>
            </a:r>
          </a:p>
          <a:p>
            <a:r>
              <a:rPr lang="en-US" dirty="0"/>
              <a:t>August 4: List Comprehensions (Part II)</a:t>
            </a:r>
          </a:p>
          <a:p>
            <a:r>
              <a:rPr lang="en-US" dirty="0"/>
              <a:t>August 11: Working with Dates and Times</a:t>
            </a:r>
          </a:p>
          <a:p>
            <a:r>
              <a:rPr lang="en-US" dirty="0"/>
              <a:t>August 18: *args and **kwargs</a:t>
            </a:r>
          </a:p>
        </p:txBody>
      </p:sp>
    </p:spTree>
    <p:extLst>
      <p:ext uri="{BB962C8B-B14F-4D97-AF65-F5344CB8AC3E}">
        <p14:creationId xmlns:p14="http://schemas.microsoft.com/office/powerpoint/2010/main" val="33877368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5F284-321C-1541-AE5D-8A64335DB8F3}"/>
              </a:ext>
            </a:extLst>
          </p:cNvPr>
          <p:cNvSpPr>
            <a:spLocks noGrp="1"/>
          </p:cNvSpPr>
          <p:nvPr>
            <p:ph type="title"/>
          </p:nvPr>
        </p:nvSpPr>
        <p:spPr/>
        <p:txBody>
          <a:bodyPr/>
          <a:lstStyle/>
          <a:p>
            <a:r>
              <a:rPr lang="en-US" dirty="0"/>
              <a:t>What should you learn next?</a:t>
            </a:r>
          </a:p>
        </p:txBody>
      </p:sp>
      <p:sp>
        <p:nvSpPr>
          <p:cNvPr id="3" name="Content Placeholder 2">
            <a:extLst>
              <a:ext uri="{FF2B5EF4-FFF2-40B4-BE49-F238E27FC236}">
                <a16:creationId xmlns:a16="http://schemas.microsoft.com/office/drawing/2014/main" id="{38BF56A5-0102-AB42-8F7D-33CAF4F894B9}"/>
              </a:ext>
            </a:extLst>
          </p:cNvPr>
          <p:cNvSpPr>
            <a:spLocks noGrp="1"/>
          </p:cNvSpPr>
          <p:nvPr>
            <p:ph idx="1"/>
          </p:nvPr>
        </p:nvSpPr>
        <p:spPr/>
        <p:txBody>
          <a:bodyPr>
            <a:normAutofit lnSpcReduction="10000"/>
          </a:bodyPr>
          <a:lstStyle/>
          <a:p>
            <a:pPr marL="0" indent="0">
              <a:buNone/>
            </a:pPr>
            <a:r>
              <a:rPr lang="en-US" i="1" dirty="0"/>
              <a:t>You can learn from upcoming workshops, or you can work through my Jupyter notebooks on your own.</a:t>
            </a:r>
          </a:p>
          <a:p>
            <a:pPr marL="0" indent="0">
              <a:buNone/>
            </a:pPr>
            <a:r>
              <a:rPr lang="en-US" b="1" dirty="0">
                <a:solidFill>
                  <a:srgbClr val="FF7F50"/>
                </a:solidFill>
                <a:latin typeface="Andale Mono" panose="020B0509000000000004" pitchFamily="49" charset="0"/>
              </a:rPr>
              <a:t>Introduction to Pandas</a:t>
            </a:r>
          </a:p>
          <a:p>
            <a:r>
              <a:rPr lang="en-US" dirty="0"/>
              <a:t>July 26: Learn how to work with data tables in Python (.csv and excel files)</a:t>
            </a:r>
          </a:p>
          <a:p>
            <a:pPr marL="0" indent="0">
              <a:buNone/>
            </a:pPr>
            <a:r>
              <a:rPr lang="en-US" b="1" dirty="0">
                <a:solidFill>
                  <a:srgbClr val="D90059"/>
                </a:solidFill>
                <a:latin typeface="Andale Mono" panose="020B0509000000000004" pitchFamily="49" charset="0"/>
              </a:rPr>
              <a:t>Python for Automation </a:t>
            </a:r>
            <a:r>
              <a:rPr lang="en-US" dirty="0"/>
              <a:t>(no Jupyter notebooks)</a:t>
            </a:r>
          </a:p>
          <a:p>
            <a:r>
              <a:rPr lang="en-US" dirty="0"/>
              <a:t>July 19: How to use scripts to automate your workflows</a:t>
            </a:r>
          </a:p>
          <a:p>
            <a:pPr marL="0" indent="0">
              <a:buNone/>
            </a:pPr>
            <a:endParaRPr lang="en-US" dirty="0"/>
          </a:p>
        </p:txBody>
      </p:sp>
    </p:spTree>
    <p:extLst>
      <p:ext uri="{BB962C8B-B14F-4D97-AF65-F5344CB8AC3E}">
        <p14:creationId xmlns:p14="http://schemas.microsoft.com/office/powerpoint/2010/main" val="2425022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ED7BC-26AA-EB43-8242-2090EAEDC94B}"/>
              </a:ext>
            </a:extLst>
          </p:cNvPr>
          <p:cNvSpPr>
            <a:spLocks noGrp="1"/>
          </p:cNvSpPr>
          <p:nvPr>
            <p:ph type="title"/>
          </p:nvPr>
        </p:nvSpPr>
        <p:spPr/>
        <p:txBody>
          <a:bodyPr/>
          <a:lstStyle/>
          <a:p>
            <a:r>
              <a:rPr lang="en-US" dirty="0"/>
              <a:t>Demo for how to open notebooks straight from GitHub on Google </a:t>
            </a:r>
            <a:r>
              <a:rPr lang="en-US" dirty="0" err="1"/>
              <a:t>Colab</a:t>
            </a:r>
            <a:endParaRPr lang="en-US" dirty="0"/>
          </a:p>
        </p:txBody>
      </p:sp>
    </p:spTree>
    <p:extLst>
      <p:ext uri="{BB962C8B-B14F-4D97-AF65-F5344CB8AC3E}">
        <p14:creationId xmlns:p14="http://schemas.microsoft.com/office/powerpoint/2010/main" val="12104759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36FC6-7D35-6E4F-B701-0639F77046EC}"/>
              </a:ext>
            </a:extLst>
          </p:cNvPr>
          <p:cNvSpPr>
            <a:spLocks noGrp="1"/>
          </p:cNvSpPr>
          <p:nvPr>
            <p:ph type="title" idx="4294967295"/>
          </p:nvPr>
        </p:nvSpPr>
        <p:spPr>
          <a:xfrm>
            <a:off x="982134" y="2126229"/>
            <a:ext cx="9956800" cy="2990850"/>
          </a:xfrm>
        </p:spPr>
        <p:txBody>
          <a:bodyPr>
            <a:noAutofit/>
          </a:bodyPr>
          <a:lstStyle/>
          <a:p>
            <a:r>
              <a:rPr lang="en-US" sz="2000" b="1" dirty="0"/>
              <a:t>How to practice Python</a:t>
            </a:r>
            <a:br>
              <a:rPr lang="en-US" sz="2000" b="1" dirty="0"/>
            </a:br>
            <a:r>
              <a:rPr lang="en-US" sz="2000" dirty="0"/>
              <a:t>The best way to practice Python is to use it in your own research, or for your own job.</a:t>
            </a:r>
            <a:br>
              <a:rPr lang="en-US" sz="2000" dirty="0"/>
            </a:br>
            <a:br>
              <a:rPr lang="en-US" sz="2000" dirty="0"/>
            </a:br>
            <a:r>
              <a:rPr lang="en-US" sz="2000" dirty="0"/>
              <a:t>If you don't have a research project ready to work on, try to assign yourself a task, preferably with a deadline. If you do any grading with students, try to calculate summary statistics on the grades you assign. If you have a data cleaning task that you would normally do in Excel, try to do it in Python. If you work in a lab, ask the post doc or PI if they have a small coding task you could try in Python.</a:t>
            </a:r>
            <a:br>
              <a:rPr lang="en-US" sz="2000" dirty="0"/>
            </a:br>
            <a:br>
              <a:rPr lang="en-US" sz="2000" dirty="0"/>
            </a:br>
            <a:r>
              <a:rPr lang="en-US" sz="2000" dirty="0"/>
              <a:t>Teaching or helping others is also a great way to improve your skills - if you know someone who is just starting to learn Python, make yourself available to help answer questions, and really try to look up and find the answers.</a:t>
            </a:r>
            <a:br>
              <a:rPr lang="en-US" sz="2000" dirty="0"/>
            </a:br>
            <a:br>
              <a:rPr lang="en-US" sz="2000" b="1" dirty="0"/>
            </a:br>
            <a:br>
              <a:rPr lang="en-US" sz="2000" b="1" dirty="0"/>
            </a:br>
            <a:r>
              <a:rPr lang="en-US" sz="2000" b="1" dirty="0"/>
              <a:t>How to get help</a:t>
            </a:r>
            <a:br>
              <a:rPr lang="en-US" sz="2000" b="1" dirty="0"/>
            </a:br>
            <a:r>
              <a:rPr lang="en-US" sz="2000" dirty="0"/>
              <a:t>Research Computing Services at Northwestern provides free programming and data consultations, including help debugging code.</a:t>
            </a:r>
            <a:br>
              <a:rPr lang="en-US" sz="2000" dirty="0"/>
            </a:br>
            <a:r>
              <a:rPr lang="en-US" sz="2000" dirty="0">
                <a:hlinkClick r:id="rId2"/>
              </a:rPr>
              <a:t>Link to RCS consultation request form</a:t>
            </a:r>
            <a:br>
              <a:rPr lang="en-US" sz="2000" dirty="0"/>
            </a:br>
            <a:endParaRPr lang="en-US" sz="2000" dirty="0"/>
          </a:p>
        </p:txBody>
      </p:sp>
    </p:spTree>
    <p:extLst>
      <p:ext uri="{BB962C8B-B14F-4D97-AF65-F5344CB8AC3E}">
        <p14:creationId xmlns:p14="http://schemas.microsoft.com/office/powerpoint/2010/main" val="233991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lstStyle/>
          <a:p>
            <a:r>
              <a:rPr lang="en-US" dirty="0"/>
              <a:t>Coding choices</a:t>
            </a:r>
          </a:p>
        </p:txBody>
      </p:sp>
      <p:sp>
        <p:nvSpPr>
          <p:cNvPr id="10" name="TextBox 9">
            <a:extLst>
              <a:ext uri="{FF2B5EF4-FFF2-40B4-BE49-F238E27FC236}">
                <a16:creationId xmlns:a16="http://schemas.microsoft.com/office/drawing/2014/main" id="{EE54B395-9697-E849-AE77-F15B5E218C8E}"/>
              </a:ext>
            </a:extLst>
          </p:cNvPr>
          <p:cNvSpPr txBox="1"/>
          <p:nvPr/>
        </p:nvSpPr>
        <p:spPr>
          <a:xfrm>
            <a:off x="733151" y="2235889"/>
            <a:ext cx="4590411" cy="2062103"/>
          </a:xfrm>
          <a:prstGeom prst="rect">
            <a:avLst/>
          </a:prstGeom>
          <a:solidFill>
            <a:schemeClr val="tx2">
              <a:lumMod val="10000"/>
              <a:lumOff val="90000"/>
            </a:schemeClr>
          </a:solidFill>
        </p:spPr>
        <p:txBody>
          <a:bodyPr wrap="square" rtlCol="0">
            <a:spAutoFit/>
          </a:bodyPr>
          <a:lstStyle/>
          <a:p>
            <a:r>
              <a:rPr lang="en-US" sz="3200" b="1" dirty="0"/>
              <a:t>interactive coding</a:t>
            </a:r>
          </a:p>
          <a:p>
            <a:r>
              <a:rPr lang="en-US" sz="3200" dirty="0"/>
              <a:t>line-by-line</a:t>
            </a:r>
          </a:p>
          <a:p>
            <a:r>
              <a:rPr lang="en-US" sz="3200" dirty="0"/>
              <a:t>console or through </a:t>
            </a:r>
          </a:p>
          <a:p>
            <a:r>
              <a:rPr lang="en-US" sz="3200" dirty="0"/>
              <a:t>	the command line</a:t>
            </a:r>
          </a:p>
        </p:txBody>
      </p:sp>
      <p:sp>
        <p:nvSpPr>
          <p:cNvPr id="13" name="TextBox 12">
            <a:extLst>
              <a:ext uri="{FF2B5EF4-FFF2-40B4-BE49-F238E27FC236}">
                <a16:creationId xmlns:a16="http://schemas.microsoft.com/office/drawing/2014/main" id="{DCF10586-6A1E-FA49-ADA2-990D43E9BC91}"/>
              </a:ext>
            </a:extLst>
          </p:cNvPr>
          <p:cNvSpPr txBox="1"/>
          <p:nvPr/>
        </p:nvSpPr>
        <p:spPr>
          <a:xfrm>
            <a:off x="6593077" y="2235889"/>
            <a:ext cx="4590411" cy="2062103"/>
          </a:xfrm>
          <a:prstGeom prst="rect">
            <a:avLst/>
          </a:prstGeom>
          <a:solidFill>
            <a:schemeClr val="accent6">
              <a:lumMod val="20000"/>
              <a:lumOff val="80000"/>
            </a:schemeClr>
          </a:solidFill>
        </p:spPr>
        <p:txBody>
          <a:bodyPr wrap="square" rtlCol="0">
            <a:spAutoFit/>
          </a:bodyPr>
          <a:lstStyle/>
          <a:p>
            <a:r>
              <a:rPr lang="en-US" sz="3200" b="1" dirty="0"/>
              <a:t>batch coding (scripts)</a:t>
            </a:r>
          </a:p>
          <a:p>
            <a:r>
              <a:rPr lang="en-US" sz="3200" dirty="0"/>
              <a:t>written in a text editor</a:t>
            </a:r>
          </a:p>
          <a:p>
            <a:r>
              <a:rPr lang="en-US" sz="3200" dirty="0"/>
              <a:t>run through the </a:t>
            </a:r>
          </a:p>
          <a:p>
            <a:r>
              <a:rPr lang="en-US" sz="3200" dirty="0"/>
              <a:t>	command line</a:t>
            </a:r>
          </a:p>
        </p:txBody>
      </p:sp>
      <p:sp>
        <p:nvSpPr>
          <p:cNvPr id="5" name="TextBox 4">
            <a:extLst>
              <a:ext uri="{FF2B5EF4-FFF2-40B4-BE49-F238E27FC236}">
                <a16:creationId xmlns:a16="http://schemas.microsoft.com/office/drawing/2014/main" id="{C19CC2DE-6406-8941-BD35-7BEADC641C5D}"/>
              </a:ext>
            </a:extLst>
          </p:cNvPr>
          <p:cNvSpPr txBox="1"/>
          <p:nvPr/>
        </p:nvSpPr>
        <p:spPr>
          <a:xfrm>
            <a:off x="733149" y="4592746"/>
            <a:ext cx="6469317" cy="1569660"/>
          </a:xfrm>
          <a:prstGeom prst="rect">
            <a:avLst/>
          </a:prstGeom>
          <a:solidFill>
            <a:schemeClr val="accent1">
              <a:lumMod val="20000"/>
              <a:lumOff val="80000"/>
            </a:schemeClr>
          </a:solidFill>
        </p:spPr>
        <p:txBody>
          <a:bodyPr wrap="square" rtlCol="0">
            <a:spAutoFit/>
          </a:bodyPr>
          <a:lstStyle/>
          <a:p>
            <a:r>
              <a:rPr lang="en-US" sz="3200" b="1" dirty="0"/>
              <a:t>notebooks </a:t>
            </a:r>
          </a:p>
          <a:p>
            <a:r>
              <a:rPr lang="en-US" sz="3200" dirty="0"/>
              <a:t>code and markdown through Jupyter, </a:t>
            </a:r>
            <a:r>
              <a:rPr lang="en-US" sz="3200" dirty="0" err="1"/>
              <a:t>Colab</a:t>
            </a:r>
            <a:r>
              <a:rPr lang="en-US" sz="3200" dirty="0"/>
              <a:t>, </a:t>
            </a:r>
            <a:r>
              <a:rPr lang="en-US" sz="3200" dirty="0" err="1"/>
              <a:t>Rstudio</a:t>
            </a:r>
            <a:r>
              <a:rPr lang="en-US" sz="3200" dirty="0"/>
              <a:t>, or others</a:t>
            </a:r>
          </a:p>
        </p:txBody>
      </p:sp>
    </p:spTree>
    <p:extLst>
      <p:ext uri="{BB962C8B-B14F-4D97-AF65-F5344CB8AC3E}">
        <p14:creationId xmlns:p14="http://schemas.microsoft.com/office/powerpoint/2010/main" val="3980589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lstStyle/>
          <a:p>
            <a:r>
              <a:rPr lang="en-US" dirty="0"/>
              <a:t>Coding choices</a:t>
            </a:r>
          </a:p>
        </p:txBody>
      </p:sp>
      <p:sp>
        <p:nvSpPr>
          <p:cNvPr id="10" name="TextBox 9">
            <a:extLst>
              <a:ext uri="{FF2B5EF4-FFF2-40B4-BE49-F238E27FC236}">
                <a16:creationId xmlns:a16="http://schemas.microsoft.com/office/drawing/2014/main" id="{EE54B395-9697-E849-AE77-F15B5E218C8E}"/>
              </a:ext>
            </a:extLst>
          </p:cNvPr>
          <p:cNvSpPr txBox="1"/>
          <p:nvPr/>
        </p:nvSpPr>
        <p:spPr>
          <a:xfrm>
            <a:off x="733151" y="2235889"/>
            <a:ext cx="4590411" cy="2062103"/>
          </a:xfrm>
          <a:prstGeom prst="rect">
            <a:avLst/>
          </a:prstGeom>
          <a:solidFill>
            <a:schemeClr val="tx2">
              <a:lumMod val="10000"/>
              <a:lumOff val="90000"/>
            </a:schemeClr>
          </a:solidFill>
        </p:spPr>
        <p:txBody>
          <a:bodyPr wrap="square" rtlCol="0">
            <a:spAutoFit/>
          </a:bodyPr>
          <a:lstStyle/>
          <a:p>
            <a:r>
              <a:rPr lang="en-US" sz="3200" b="1" dirty="0"/>
              <a:t>interactive coding</a:t>
            </a:r>
          </a:p>
          <a:p>
            <a:r>
              <a:rPr lang="en-US" sz="3200" dirty="0"/>
              <a:t>line-by-line</a:t>
            </a:r>
          </a:p>
          <a:p>
            <a:r>
              <a:rPr lang="en-US" sz="3200" dirty="0"/>
              <a:t>console or through </a:t>
            </a:r>
          </a:p>
          <a:p>
            <a:r>
              <a:rPr lang="en-US" sz="3200" dirty="0"/>
              <a:t>	the command line</a:t>
            </a:r>
          </a:p>
        </p:txBody>
      </p:sp>
      <p:sp>
        <p:nvSpPr>
          <p:cNvPr id="13" name="TextBox 12">
            <a:extLst>
              <a:ext uri="{FF2B5EF4-FFF2-40B4-BE49-F238E27FC236}">
                <a16:creationId xmlns:a16="http://schemas.microsoft.com/office/drawing/2014/main" id="{DCF10586-6A1E-FA49-ADA2-990D43E9BC91}"/>
              </a:ext>
            </a:extLst>
          </p:cNvPr>
          <p:cNvSpPr txBox="1"/>
          <p:nvPr/>
        </p:nvSpPr>
        <p:spPr>
          <a:xfrm>
            <a:off x="6593077" y="2235889"/>
            <a:ext cx="4590411" cy="2062103"/>
          </a:xfrm>
          <a:prstGeom prst="rect">
            <a:avLst/>
          </a:prstGeom>
          <a:solidFill>
            <a:schemeClr val="accent6">
              <a:lumMod val="20000"/>
              <a:lumOff val="80000"/>
            </a:schemeClr>
          </a:solidFill>
        </p:spPr>
        <p:txBody>
          <a:bodyPr wrap="square" rtlCol="0">
            <a:spAutoFit/>
          </a:bodyPr>
          <a:lstStyle/>
          <a:p>
            <a:r>
              <a:rPr lang="en-US" sz="3200" b="1" dirty="0"/>
              <a:t>batch coding (scripts)</a:t>
            </a:r>
          </a:p>
          <a:p>
            <a:r>
              <a:rPr lang="en-US" sz="3200" dirty="0"/>
              <a:t>written in a text editor</a:t>
            </a:r>
          </a:p>
          <a:p>
            <a:r>
              <a:rPr lang="en-US" sz="3200" dirty="0"/>
              <a:t>run through the </a:t>
            </a:r>
          </a:p>
          <a:p>
            <a:r>
              <a:rPr lang="en-US" sz="3200" dirty="0"/>
              <a:t>	command line</a:t>
            </a:r>
          </a:p>
        </p:txBody>
      </p:sp>
      <p:sp>
        <p:nvSpPr>
          <p:cNvPr id="5" name="TextBox 4">
            <a:extLst>
              <a:ext uri="{FF2B5EF4-FFF2-40B4-BE49-F238E27FC236}">
                <a16:creationId xmlns:a16="http://schemas.microsoft.com/office/drawing/2014/main" id="{C19CC2DE-6406-8941-BD35-7BEADC641C5D}"/>
              </a:ext>
            </a:extLst>
          </p:cNvPr>
          <p:cNvSpPr txBox="1"/>
          <p:nvPr/>
        </p:nvSpPr>
        <p:spPr>
          <a:xfrm>
            <a:off x="733149" y="4592746"/>
            <a:ext cx="6469317" cy="1569660"/>
          </a:xfrm>
          <a:prstGeom prst="rect">
            <a:avLst/>
          </a:prstGeom>
          <a:solidFill>
            <a:schemeClr val="accent1">
              <a:lumMod val="20000"/>
              <a:lumOff val="80000"/>
            </a:schemeClr>
          </a:solidFill>
        </p:spPr>
        <p:txBody>
          <a:bodyPr wrap="square" rtlCol="0">
            <a:spAutoFit/>
          </a:bodyPr>
          <a:lstStyle/>
          <a:p>
            <a:r>
              <a:rPr lang="en-US" sz="3200" b="1" dirty="0"/>
              <a:t>notebooks </a:t>
            </a:r>
          </a:p>
          <a:p>
            <a:r>
              <a:rPr lang="en-US" sz="3200" dirty="0"/>
              <a:t>code and markdown through Jupyter, </a:t>
            </a:r>
            <a:r>
              <a:rPr lang="en-US" sz="3200" dirty="0" err="1"/>
              <a:t>Colab</a:t>
            </a:r>
            <a:r>
              <a:rPr lang="en-US" sz="3200" dirty="0"/>
              <a:t>, </a:t>
            </a:r>
            <a:r>
              <a:rPr lang="en-US" sz="3200" dirty="0" err="1"/>
              <a:t>Rstudio</a:t>
            </a:r>
            <a:r>
              <a:rPr lang="en-US" sz="3200" dirty="0"/>
              <a:t>, or others</a:t>
            </a:r>
          </a:p>
        </p:txBody>
      </p:sp>
      <p:sp>
        <p:nvSpPr>
          <p:cNvPr id="3" name="TextBox 2">
            <a:extLst>
              <a:ext uri="{FF2B5EF4-FFF2-40B4-BE49-F238E27FC236}">
                <a16:creationId xmlns:a16="http://schemas.microsoft.com/office/drawing/2014/main" id="{FB04DF86-8427-49A6-3C93-DFAFD6A26A1E}"/>
              </a:ext>
            </a:extLst>
          </p:cNvPr>
          <p:cNvSpPr txBox="1"/>
          <p:nvPr/>
        </p:nvSpPr>
        <p:spPr>
          <a:xfrm>
            <a:off x="8888282" y="4561968"/>
            <a:ext cx="2943223" cy="1631216"/>
          </a:xfrm>
          <a:prstGeom prst="rect">
            <a:avLst/>
          </a:prstGeom>
          <a:solidFill>
            <a:srgbClr val="A50000">
              <a:alpha val="37647"/>
            </a:srgbClr>
          </a:solidFill>
        </p:spPr>
        <p:txBody>
          <a:bodyPr wrap="square" rtlCol="0">
            <a:spAutoFit/>
          </a:bodyPr>
          <a:lstStyle/>
          <a:p>
            <a:r>
              <a:rPr lang="en-US" sz="2000" b="1" dirty="0"/>
              <a:t>Learn more about scripts at tomorrow's BONUS LEVEL workshop (or register to get the recording)</a:t>
            </a:r>
          </a:p>
        </p:txBody>
      </p:sp>
    </p:spTree>
    <p:extLst>
      <p:ext uri="{BB962C8B-B14F-4D97-AF65-F5344CB8AC3E}">
        <p14:creationId xmlns:p14="http://schemas.microsoft.com/office/powerpoint/2010/main" val="3541470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lstStyle/>
          <a:p>
            <a:r>
              <a:rPr lang="en-US" dirty="0"/>
              <a:t>Coding choices – what are they good for?</a:t>
            </a:r>
          </a:p>
        </p:txBody>
      </p:sp>
      <p:sp>
        <p:nvSpPr>
          <p:cNvPr id="10" name="TextBox 9">
            <a:extLst>
              <a:ext uri="{FF2B5EF4-FFF2-40B4-BE49-F238E27FC236}">
                <a16:creationId xmlns:a16="http://schemas.microsoft.com/office/drawing/2014/main" id="{EE54B395-9697-E849-AE77-F15B5E218C8E}"/>
              </a:ext>
            </a:extLst>
          </p:cNvPr>
          <p:cNvSpPr txBox="1"/>
          <p:nvPr/>
        </p:nvSpPr>
        <p:spPr>
          <a:xfrm>
            <a:off x="733151" y="2235889"/>
            <a:ext cx="5579967" cy="1569660"/>
          </a:xfrm>
          <a:prstGeom prst="rect">
            <a:avLst/>
          </a:prstGeom>
          <a:solidFill>
            <a:schemeClr val="tx2">
              <a:lumMod val="10000"/>
              <a:lumOff val="90000"/>
            </a:schemeClr>
          </a:solidFill>
          <a:ln>
            <a:solidFill>
              <a:schemeClr val="accent3">
                <a:lumMod val="20000"/>
                <a:lumOff val="80000"/>
              </a:schemeClr>
            </a:solidFill>
          </a:ln>
        </p:spPr>
        <p:txBody>
          <a:bodyPr wrap="square" rtlCol="0">
            <a:spAutoFit/>
          </a:bodyPr>
          <a:lstStyle/>
          <a:p>
            <a:r>
              <a:rPr lang="en-US" sz="2400" b="1" dirty="0"/>
              <a:t>interactive coding</a:t>
            </a:r>
          </a:p>
          <a:p>
            <a:r>
              <a:rPr lang="en-US" sz="2400" dirty="0"/>
              <a:t>debugging</a:t>
            </a:r>
          </a:p>
          <a:p>
            <a:r>
              <a:rPr lang="en-US" sz="2400" dirty="0"/>
              <a:t>short tasks that you won't repeat</a:t>
            </a:r>
          </a:p>
          <a:p>
            <a:r>
              <a:rPr lang="en-US" sz="2400" dirty="0"/>
              <a:t>boots up quickly</a:t>
            </a:r>
          </a:p>
        </p:txBody>
      </p:sp>
      <p:sp>
        <p:nvSpPr>
          <p:cNvPr id="13" name="TextBox 12">
            <a:extLst>
              <a:ext uri="{FF2B5EF4-FFF2-40B4-BE49-F238E27FC236}">
                <a16:creationId xmlns:a16="http://schemas.microsoft.com/office/drawing/2014/main" id="{DCF10586-6A1E-FA49-ADA2-990D43E9BC91}"/>
              </a:ext>
            </a:extLst>
          </p:cNvPr>
          <p:cNvSpPr txBox="1"/>
          <p:nvPr/>
        </p:nvSpPr>
        <p:spPr>
          <a:xfrm>
            <a:off x="7678455" y="2229619"/>
            <a:ext cx="4133589" cy="3416320"/>
          </a:xfrm>
          <a:prstGeom prst="rect">
            <a:avLst/>
          </a:prstGeom>
          <a:solidFill>
            <a:schemeClr val="accent6">
              <a:lumMod val="20000"/>
              <a:lumOff val="80000"/>
            </a:schemeClr>
          </a:solidFill>
        </p:spPr>
        <p:txBody>
          <a:bodyPr wrap="square" rtlCol="0">
            <a:spAutoFit/>
          </a:bodyPr>
          <a:lstStyle/>
          <a:p>
            <a:r>
              <a:rPr lang="en-US" sz="2400" b="1" dirty="0"/>
              <a:t>batch coding (scripts)</a:t>
            </a:r>
          </a:p>
          <a:p>
            <a:r>
              <a:rPr lang="en-US" sz="2400" dirty="0"/>
              <a:t>long tasks</a:t>
            </a:r>
          </a:p>
          <a:p>
            <a:r>
              <a:rPr lang="en-US" sz="2400" dirty="0"/>
              <a:t>memory intensive tasks</a:t>
            </a:r>
          </a:p>
          <a:p>
            <a:r>
              <a:rPr lang="en-US" sz="2400" dirty="0"/>
              <a:t>run in the background</a:t>
            </a:r>
          </a:p>
          <a:p>
            <a:r>
              <a:rPr lang="en-US" sz="2400" dirty="0"/>
              <a:t>parallel processing</a:t>
            </a:r>
          </a:p>
          <a:p>
            <a:r>
              <a:rPr lang="en-US" sz="2400" dirty="0"/>
              <a:t>running on external 	servers like Quest</a:t>
            </a:r>
          </a:p>
          <a:p>
            <a:r>
              <a:rPr lang="en-US" sz="2400" dirty="0"/>
              <a:t>computational pipelines</a:t>
            </a:r>
          </a:p>
          <a:p>
            <a:r>
              <a:rPr lang="en-US" sz="2400" dirty="0"/>
              <a:t>writing software</a:t>
            </a:r>
          </a:p>
        </p:txBody>
      </p:sp>
      <p:sp>
        <p:nvSpPr>
          <p:cNvPr id="6" name="TextBox 5">
            <a:extLst>
              <a:ext uri="{FF2B5EF4-FFF2-40B4-BE49-F238E27FC236}">
                <a16:creationId xmlns:a16="http://schemas.microsoft.com/office/drawing/2014/main" id="{92A2C721-BB40-3542-AD1D-6EC5C784E78A}"/>
              </a:ext>
            </a:extLst>
          </p:cNvPr>
          <p:cNvSpPr txBox="1"/>
          <p:nvPr/>
        </p:nvSpPr>
        <p:spPr>
          <a:xfrm>
            <a:off x="733151" y="4322052"/>
            <a:ext cx="6544471" cy="2308324"/>
          </a:xfrm>
          <a:prstGeom prst="rect">
            <a:avLst/>
          </a:prstGeom>
          <a:solidFill>
            <a:schemeClr val="accent1">
              <a:lumMod val="20000"/>
              <a:lumOff val="80000"/>
            </a:schemeClr>
          </a:solidFill>
        </p:spPr>
        <p:txBody>
          <a:bodyPr wrap="square" rtlCol="0">
            <a:spAutoFit/>
          </a:bodyPr>
          <a:lstStyle/>
          <a:p>
            <a:r>
              <a:rPr lang="en-US" sz="2400" b="1" dirty="0"/>
              <a:t>notebooks</a:t>
            </a:r>
          </a:p>
          <a:p>
            <a:r>
              <a:rPr lang="en-US" sz="2400" dirty="0"/>
              <a:t>exploring data		sharing code</a:t>
            </a:r>
          </a:p>
          <a:p>
            <a:r>
              <a:rPr lang="en-US" sz="2400" dirty="0"/>
              <a:t>data visualization		teaching code</a:t>
            </a:r>
          </a:p>
          <a:p>
            <a:r>
              <a:rPr lang="en-US" sz="2400" dirty="0"/>
              <a:t>working out code		data science</a:t>
            </a:r>
          </a:p>
          <a:p>
            <a:r>
              <a:rPr lang="en-US" sz="2400" dirty="0"/>
              <a:t>code that requires human feedback </a:t>
            </a:r>
          </a:p>
          <a:p>
            <a:r>
              <a:rPr lang="en-US" sz="2400" dirty="0"/>
              <a:t>can also run on Quest for shorter jobs</a:t>
            </a:r>
          </a:p>
        </p:txBody>
      </p:sp>
    </p:spTree>
    <p:extLst>
      <p:ext uri="{BB962C8B-B14F-4D97-AF65-F5344CB8AC3E}">
        <p14:creationId xmlns:p14="http://schemas.microsoft.com/office/powerpoint/2010/main" val="2954045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lstStyle/>
          <a:p>
            <a:r>
              <a:rPr lang="en-US" dirty="0"/>
              <a:t>Coding choices – what are they bad at?</a:t>
            </a:r>
          </a:p>
        </p:txBody>
      </p:sp>
      <p:sp>
        <p:nvSpPr>
          <p:cNvPr id="10" name="TextBox 9">
            <a:extLst>
              <a:ext uri="{FF2B5EF4-FFF2-40B4-BE49-F238E27FC236}">
                <a16:creationId xmlns:a16="http://schemas.microsoft.com/office/drawing/2014/main" id="{EE54B395-9697-E849-AE77-F15B5E218C8E}"/>
              </a:ext>
            </a:extLst>
          </p:cNvPr>
          <p:cNvSpPr txBox="1"/>
          <p:nvPr/>
        </p:nvSpPr>
        <p:spPr>
          <a:xfrm>
            <a:off x="733151" y="2235889"/>
            <a:ext cx="5579967" cy="1384995"/>
          </a:xfrm>
          <a:prstGeom prst="rect">
            <a:avLst/>
          </a:prstGeom>
          <a:solidFill>
            <a:schemeClr val="tx2">
              <a:lumMod val="10000"/>
              <a:lumOff val="90000"/>
            </a:schemeClr>
          </a:solidFill>
          <a:ln>
            <a:solidFill>
              <a:schemeClr val="accent3">
                <a:lumMod val="20000"/>
                <a:lumOff val="80000"/>
              </a:schemeClr>
            </a:solidFill>
          </a:ln>
        </p:spPr>
        <p:txBody>
          <a:bodyPr wrap="square" rtlCol="0">
            <a:spAutoFit/>
          </a:bodyPr>
          <a:lstStyle/>
          <a:p>
            <a:r>
              <a:rPr lang="en-US" sz="2800" b="1" dirty="0"/>
              <a:t>interactive coding</a:t>
            </a:r>
          </a:p>
          <a:p>
            <a:r>
              <a:rPr lang="en-US" sz="2800" dirty="0"/>
              <a:t>hard to see past code</a:t>
            </a:r>
          </a:p>
          <a:p>
            <a:r>
              <a:rPr lang="en-US" sz="2800" dirty="0"/>
              <a:t>nothing saved</a:t>
            </a:r>
          </a:p>
        </p:txBody>
      </p:sp>
      <p:sp>
        <p:nvSpPr>
          <p:cNvPr id="13" name="TextBox 12">
            <a:extLst>
              <a:ext uri="{FF2B5EF4-FFF2-40B4-BE49-F238E27FC236}">
                <a16:creationId xmlns:a16="http://schemas.microsoft.com/office/drawing/2014/main" id="{DCF10586-6A1E-FA49-ADA2-990D43E9BC91}"/>
              </a:ext>
            </a:extLst>
          </p:cNvPr>
          <p:cNvSpPr txBox="1"/>
          <p:nvPr/>
        </p:nvSpPr>
        <p:spPr>
          <a:xfrm>
            <a:off x="7501381" y="2229619"/>
            <a:ext cx="4310663" cy="2246769"/>
          </a:xfrm>
          <a:prstGeom prst="rect">
            <a:avLst/>
          </a:prstGeom>
          <a:solidFill>
            <a:schemeClr val="accent6">
              <a:lumMod val="20000"/>
              <a:lumOff val="80000"/>
            </a:schemeClr>
          </a:solidFill>
        </p:spPr>
        <p:txBody>
          <a:bodyPr wrap="square" rtlCol="0">
            <a:spAutoFit/>
          </a:bodyPr>
          <a:lstStyle/>
          <a:p>
            <a:r>
              <a:rPr lang="en-US" sz="2800" b="1" dirty="0"/>
              <a:t>batch coding (scripts)</a:t>
            </a:r>
          </a:p>
          <a:p>
            <a:r>
              <a:rPr lang="en-US" sz="2800" dirty="0"/>
              <a:t>viewing visualizations</a:t>
            </a:r>
          </a:p>
          <a:p>
            <a:r>
              <a:rPr lang="en-US" sz="2800" dirty="0"/>
              <a:t>output isn't immediate</a:t>
            </a:r>
          </a:p>
          <a:p>
            <a:r>
              <a:rPr lang="en-US" sz="2800" dirty="0"/>
              <a:t>comments aren't pretty</a:t>
            </a:r>
          </a:p>
          <a:p>
            <a:r>
              <a:rPr lang="en-US" sz="2800" dirty="0"/>
              <a:t>harder to debug</a:t>
            </a:r>
          </a:p>
        </p:txBody>
      </p:sp>
      <p:sp>
        <p:nvSpPr>
          <p:cNvPr id="6" name="TextBox 5">
            <a:extLst>
              <a:ext uri="{FF2B5EF4-FFF2-40B4-BE49-F238E27FC236}">
                <a16:creationId xmlns:a16="http://schemas.microsoft.com/office/drawing/2014/main" id="{92A2C721-BB40-3542-AD1D-6EC5C784E78A}"/>
              </a:ext>
            </a:extLst>
          </p:cNvPr>
          <p:cNvSpPr txBox="1"/>
          <p:nvPr/>
        </p:nvSpPr>
        <p:spPr>
          <a:xfrm>
            <a:off x="733151" y="4128557"/>
            <a:ext cx="6143638" cy="2246769"/>
          </a:xfrm>
          <a:prstGeom prst="rect">
            <a:avLst/>
          </a:prstGeom>
          <a:solidFill>
            <a:schemeClr val="accent1">
              <a:lumMod val="20000"/>
              <a:lumOff val="80000"/>
            </a:schemeClr>
          </a:solidFill>
        </p:spPr>
        <p:txBody>
          <a:bodyPr wrap="square" rtlCol="0">
            <a:spAutoFit/>
          </a:bodyPr>
          <a:lstStyle/>
          <a:p>
            <a:r>
              <a:rPr lang="en-US" sz="2800" b="1" dirty="0"/>
              <a:t>notebooks</a:t>
            </a:r>
          </a:p>
          <a:p>
            <a:r>
              <a:rPr lang="en-US" sz="2800" dirty="0"/>
              <a:t>can be memory intensive/slow</a:t>
            </a:r>
          </a:p>
          <a:p>
            <a:r>
              <a:rPr lang="en-US" sz="2800" dirty="0"/>
              <a:t>can get messy</a:t>
            </a:r>
          </a:p>
          <a:p>
            <a:r>
              <a:rPr lang="en-US" sz="2800" dirty="0"/>
              <a:t>can't be combined in pipelines</a:t>
            </a:r>
          </a:p>
          <a:p>
            <a:r>
              <a:rPr lang="en-US" sz="2800" dirty="0"/>
              <a:t>don't run in the background</a:t>
            </a:r>
          </a:p>
        </p:txBody>
      </p:sp>
    </p:spTree>
    <p:extLst>
      <p:ext uri="{BB962C8B-B14F-4D97-AF65-F5344CB8AC3E}">
        <p14:creationId xmlns:p14="http://schemas.microsoft.com/office/powerpoint/2010/main" val="442077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lstStyle/>
          <a:p>
            <a:r>
              <a:rPr lang="en-US" dirty="0"/>
              <a:t>Tools mentioned this week</a:t>
            </a:r>
          </a:p>
        </p:txBody>
      </p:sp>
      <p:sp>
        <p:nvSpPr>
          <p:cNvPr id="3" name="TextBox 2">
            <a:extLst>
              <a:ext uri="{FF2B5EF4-FFF2-40B4-BE49-F238E27FC236}">
                <a16:creationId xmlns:a16="http://schemas.microsoft.com/office/drawing/2014/main" id="{658BDBF7-170E-214E-8003-67492CC06ED7}"/>
              </a:ext>
            </a:extLst>
          </p:cNvPr>
          <p:cNvSpPr txBox="1"/>
          <p:nvPr/>
        </p:nvSpPr>
        <p:spPr>
          <a:xfrm>
            <a:off x="1115568" y="2628899"/>
            <a:ext cx="3306120" cy="1077218"/>
          </a:xfrm>
          <a:prstGeom prst="rect">
            <a:avLst/>
          </a:prstGeom>
          <a:noFill/>
        </p:spPr>
        <p:txBody>
          <a:bodyPr wrap="square" rtlCol="0">
            <a:spAutoFit/>
          </a:bodyPr>
          <a:lstStyle/>
          <a:p>
            <a:r>
              <a:rPr lang="en-US" sz="3200" dirty="0"/>
              <a:t>Python</a:t>
            </a:r>
          </a:p>
          <a:p>
            <a:endParaRPr lang="en-US" sz="3200" dirty="0"/>
          </a:p>
        </p:txBody>
      </p:sp>
      <p:sp>
        <p:nvSpPr>
          <p:cNvPr id="4" name="TextBox 3">
            <a:extLst>
              <a:ext uri="{FF2B5EF4-FFF2-40B4-BE49-F238E27FC236}">
                <a16:creationId xmlns:a16="http://schemas.microsoft.com/office/drawing/2014/main" id="{031E4242-9655-1D4D-AD4A-C8E9EC430A9B}"/>
              </a:ext>
            </a:extLst>
          </p:cNvPr>
          <p:cNvSpPr txBox="1"/>
          <p:nvPr/>
        </p:nvSpPr>
        <p:spPr>
          <a:xfrm>
            <a:off x="2152576" y="3658622"/>
            <a:ext cx="3306120" cy="1077218"/>
          </a:xfrm>
          <a:prstGeom prst="rect">
            <a:avLst/>
          </a:prstGeom>
          <a:noFill/>
        </p:spPr>
        <p:txBody>
          <a:bodyPr wrap="square" rtlCol="0">
            <a:spAutoFit/>
          </a:bodyPr>
          <a:lstStyle/>
          <a:p>
            <a:r>
              <a:rPr lang="en-US" sz="3200" dirty="0"/>
              <a:t>Anaconda</a:t>
            </a:r>
          </a:p>
          <a:p>
            <a:endParaRPr lang="en-US" sz="3200" dirty="0"/>
          </a:p>
        </p:txBody>
      </p:sp>
      <p:sp>
        <p:nvSpPr>
          <p:cNvPr id="5" name="TextBox 4">
            <a:extLst>
              <a:ext uri="{FF2B5EF4-FFF2-40B4-BE49-F238E27FC236}">
                <a16:creationId xmlns:a16="http://schemas.microsoft.com/office/drawing/2014/main" id="{5C37C99C-DE79-AD41-B70F-DA99F933CEA7}"/>
              </a:ext>
            </a:extLst>
          </p:cNvPr>
          <p:cNvSpPr txBox="1"/>
          <p:nvPr/>
        </p:nvSpPr>
        <p:spPr>
          <a:xfrm>
            <a:off x="5122957" y="2481578"/>
            <a:ext cx="3306120" cy="2062103"/>
          </a:xfrm>
          <a:prstGeom prst="rect">
            <a:avLst/>
          </a:prstGeom>
          <a:noFill/>
        </p:spPr>
        <p:txBody>
          <a:bodyPr wrap="square" rtlCol="0">
            <a:spAutoFit/>
          </a:bodyPr>
          <a:lstStyle/>
          <a:p>
            <a:r>
              <a:rPr lang="en-US" sz="3200" dirty="0"/>
              <a:t>Jupyter Notebook (object)</a:t>
            </a:r>
          </a:p>
          <a:p>
            <a:endParaRPr lang="en-US" sz="3200" dirty="0"/>
          </a:p>
        </p:txBody>
      </p:sp>
      <p:sp>
        <p:nvSpPr>
          <p:cNvPr id="6" name="TextBox 5">
            <a:extLst>
              <a:ext uri="{FF2B5EF4-FFF2-40B4-BE49-F238E27FC236}">
                <a16:creationId xmlns:a16="http://schemas.microsoft.com/office/drawing/2014/main" id="{FE074C65-BAF9-2F47-BE59-50ED6CDFD108}"/>
              </a:ext>
            </a:extLst>
          </p:cNvPr>
          <p:cNvSpPr txBox="1"/>
          <p:nvPr/>
        </p:nvSpPr>
        <p:spPr>
          <a:xfrm>
            <a:off x="716823" y="5321944"/>
            <a:ext cx="3306120" cy="1077218"/>
          </a:xfrm>
          <a:prstGeom prst="rect">
            <a:avLst/>
          </a:prstGeom>
          <a:noFill/>
        </p:spPr>
        <p:txBody>
          <a:bodyPr wrap="square" rtlCol="0">
            <a:spAutoFit/>
          </a:bodyPr>
          <a:lstStyle/>
          <a:p>
            <a:r>
              <a:rPr lang="en-US" sz="3200" dirty="0"/>
              <a:t>Jupyter Lab</a:t>
            </a:r>
          </a:p>
          <a:p>
            <a:endParaRPr lang="en-US" sz="3200" dirty="0"/>
          </a:p>
        </p:txBody>
      </p:sp>
      <p:sp>
        <p:nvSpPr>
          <p:cNvPr id="7" name="TextBox 6">
            <a:extLst>
              <a:ext uri="{FF2B5EF4-FFF2-40B4-BE49-F238E27FC236}">
                <a16:creationId xmlns:a16="http://schemas.microsoft.com/office/drawing/2014/main" id="{33D6D0E1-A42C-9F4F-8700-EE4E8D3A092A}"/>
              </a:ext>
            </a:extLst>
          </p:cNvPr>
          <p:cNvSpPr txBox="1"/>
          <p:nvPr/>
        </p:nvSpPr>
        <p:spPr>
          <a:xfrm>
            <a:off x="5965228" y="5233141"/>
            <a:ext cx="3306120" cy="1077218"/>
          </a:xfrm>
          <a:prstGeom prst="rect">
            <a:avLst/>
          </a:prstGeom>
          <a:noFill/>
        </p:spPr>
        <p:txBody>
          <a:bodyPr wrap="square" rtlCol="0">
            <a:spAutoFit/>
          </a:bodyPr>
          <a:lstStyle/>
          <a:p>
            <a:r>
              <a:rPr lang="en-US" sz="3200" dirty="0"/>
              <a:t>Google </a:t>
            </a:r>
            <a:r>
              <a:rPr lang="en-US" sz="3200" dirty="0" err="1"/>
              <a:t>Colab</a:t>
            </a:r>
            <a:endParaRPr lang="en-US" sz="3200" dirty="0"/>
          </a:p>
          <a:p>
            <a:endParaRPr lang="en-US" sz="3200" dirty="0"/>
          </a:p>
        </p:txBody>
      </p:sp>
      <p:sp>
        <p:nvSpPr>
          <p:cNvPr id="8" name="TextBox 7">
            <a:extLst>
              <a:ext uri="{FF2B5EF4-FFF2-40B4-BE49-F238E27FC236}">
                <a16:creationId xmlns:a16="http://schemas.microsoft.com/office/drawing/2014/main" id="{E890E083-DAAB-8244-8918-5698A66136E2}"/>
              </a:ext>
            </a:extLst>
          </p:cNvPr>
          <p:cNvSpPr txBox="1"/>
          <p:nvPr/>
        </p:nvSpPr>
        <p:spPr>
          <a:xfrm>
            <a:off x="8275737" y="3706117"/>
            <a:ext cx="3306120" cy="1569660"/>
          </a:xfrm>
          <a:prstGeom prst="rect">
            <a:avLst/>
          </a:prstGeom>
          <a:noFill/>
        </p:spPr>
        <p:txBody>
          <a:bodyPr wrap="square" rtlCol="0">
            <a:spAutoFit/>
          </a:bodyPr>
          <a:lstStyle/>
          <a:p>
            <a:r>
              <a:rPr lang="en-US" sz="3200" dirty="0"/>
              <a:t>Jupyter Notebook (GUI)</a:t>
            </a:r>
          </a:p>
          <a:p>
            <a:endParaRPr lang="en-US" sz="3200" dirty="0"/>
          </a:p>
        </p:txBody>
      </p:sp>
      <p:sp>
        <p:nvSpPr>
          <p:cNvPr id="9" name="TextBox 8">
            <a:extLst>
              <a:ext uri="{FF2B5EF4-FFF2-40B4-BE49-F238E27FC236}">
                <a16:creationId xmlns:a16="http://schemas.microsoft.com/office/drawing/2014/main" id="{809C429E-839D-0548-AA2D-BE8BB7848063}"/>
              </a:ext>
            </a:extLst>
          </p:cNvPr>
          <p:cNvSpPr txBox="1"/>
          <p:nvPr/>
        </p:nvSpPr>
        <p:spPr>
          <a:xfrm>
            <a:off x="3891212" y="4735840"/>
            <a:ext cx="3306120" cy="1077218"/>
          </a:xfrm>
          <a:prstGeom prst="rect">
            <a:avLst/>
          </a:prstGeom>
          <a:noFill/>
        </p:spPr>
        <p:txBody>
          <a:bodyPr wrap="square" rtlCol="0">
            <a:spAutoFit/>
          </a:bodyPr>
          <a:lstStyle/>
          <a:p>
            <a:r>
              <a:rPr lang="en-US" sz="3200" dirty="0"/>
              <a:t>Spyder</a:t>
            </a:r>
          </a:p>
          <a:p>
            <a:endParaRPr lang="en-US" sz="3200" dirty="0"/>
          </a:p>
        </p:txBody>
      </p:sp>
      <p:sp>
        <p:nvSpPr>
          <p:cNvPr id="10" name="TextBox 9">
            <a:extLst>
              <a:ext uri="{FF2B5EF4-FFF2-40B4-BE49-F238E27FC236}">
                <a16:creationId xmlns:a16="http://schemas.microsoft.com/office/drawing/2014/main" id="{EE54B395-9697-E849-AE77-F15B5E218C8E}"/>
              </a:ext>
            </a:extLst>
          </p:cNvPr>
          <p:cNvSpPr txBox="1"/>
          <p:nvPr/>
        </p:nvSpPr>
        <p:spPr>
          <a:xfrm>
            <a:off x="9401161" y="5622228"/>
            <a:ext cx="2074016" cy="1077218"/>
          </a:xfrm>
          <a:prstGeom prst="rect">
            <a:avLst/>
          </a:prstGeom>
          <a:noFill/>
        </p:spPr>
        <p:txBody>
          <a:bodyPr wrap="square" rtlCol="0">
            <a:spAutoFit/>
          </a:bodyPr>
          <a:lstStyle/>
          <a:p>
            <a:r>
              <a:rPr lang="en-US" sz="3200" dirty="0"/>
              <a:t>PyCharm</a:t>
            </a:r>
          </a:p>
          <a:p>
            <a:endParaRPr lang="en-US" sz="3200" dirty="0"/>
          </a:p>
        </p:txBody>
      </p:sp>
      <p:sp>
        <p:nvSpPr>
          <p:cNvPr id="11" name="TextBox 10">
            <a:extLst>
              <a:ext uri="{FF2B5EF4-FFF2-40B4-BE49-F238E27FC236}">
                <a16:creationId xmlns:a16="http://schemas.microsoft.com/office/drawing/2014/main" id="{12C512A1-4D3A-4A4B-832C-248C0AB147B3}"/>
              </a:ext>
            </a:extLst>
          </p:cNvPr>
          <p:cNvSpPr txBox="1"/>
          <p:nvPr/>
        </p:nvSpPr>
        <p:spPr>
          <a:xfrm>
            <a:off x="7770312" y="2455674"/>
            <a:ext cx="3306120" cy="1077218"/>
          </a:xfrm>
          <a:prstGeom prst="rect">
            <a:avLst/>
          </a:prstGeom>
          <a:noFill/>
        </p:spPr>
        <p:txBody>
          <a:bodyPr wrap="square" rtlCol="0">
            <a:spAutoFit/>
          </a:bodyPr>
          <a:lstStyle/>
          <a:p>
            <a:r>
              <a:rPr lang="en-US" sz="3200" dirty="0"/>
              <a:t>GitHub</a:t>
            </a:r>
          </a:p>
          <a:p>
            <a:endParaRPr lang="en-US" sz="3200" dirty="0"/>
          </a:p>
        </p:txBody>
      </p:sp>
      <p:sp>
        <p:nvSpPr>
          <p:cNvPr id="12" name="TextBox 11">
            <a:extLst>
              <a:ext uri="{FF2B5EF4-FFF2-40B4-BE49-F238E27FC236}">
                <a16:creationId xmlns:a16="http://schemas.microsoft.com/office/drawing/2014/main" id="{D63A97E8-0B21-C243-AE92-9B71151DA323}"/>
              </a:ext>
            </a:extLst>
          </p:cNvPr>
          <p:cNvSpPr txBox="1"/>
          <p:nvPr/>
        </p:nvSpPr>
        <p:spPr>
          <a:xfrm>
            <a:off x="607409" y="4244726"/>
            <a:ext cx="3306120" cy="1077218"/>
          </a:xfrm>
          <a:prstGeom prst="rect">
            <a:avLst/>
          </a:prstGeom>
          <a:noFill/>
        </p:spPr>
        <p:txBody>
          <a:bodyPr wrap="square" rtlCol="0">
            <a:spAutoFit/>
          </a:bodyPr>
          <a:lstStyle/>
          <a:p>
            <a:r>
              <a:rPr lang="en-US" sz="3200" dirty="0"/>
              <a:t>pip</a:t>
            </a:r>
          </a:p>
          <a:p>
            <a:endParaRPr lang="en-US" sz="3200" dirty="0"/>
          </a:p>
        </p:txBody>
      </p:sp>
    </p:spTree>
    <p:extLst>
      <p:ext uri="{BB962C8B-B14F-4D97-AF65-F5344CB8AC3E}">
        <p14:creationId xmlns:p14="http://schemas.microsoft.com/office/powerpoint/2010/main" val="556728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lstStyle/>
          <a:p>
            <a:r>
              <a:rPr lang="en-US" dirty="0"/>
              <a:t>Python IDEs </a:t>
            </a:r>
          </a:p>
        </p:txBody>
      </p:sp>
      <p:sp>
        <p:nvSpPr>
          <p:cNvPr id="6" name="TextBox 5">
            <a:extLst>
              <a:ext uri="{FF2B5EF4-FFF2-40B4-BE49-F238E27FC236}">
                <a16:creationId xmlns:a16="http://schemas.microsoft.com/office/drawing/2014/main" id="{FE074C65-BAF9-2F47-BE59-50ED6CDFD108}"/>
              </a:ext>
            </a:extLst>
          </p:cNvPr>
          <p:cNvSpPr txBox="1"/>
          <p:nvPr/>
        </p:nvSpPr>
        <p:spPr>
          <a:xfrm>
            <a:off x="4321480" y="4759284"/>
            <a:ext cx="3306120" cy="1077218"/>
          </a:xfrm>
          <a:prstGeom prst="rect">
            <a:avLst/>
          </a:prstGeom>
          <a:noFill/>
        </p:spPr>
        <p:txBody>
          <a:bodyPr wrap="square" rtlCol="0">
            <a:spAutoFit/>
          </a:bodyPr>
          <a:lstStyle/>
          <a:p>
            <a:r>
              <a:rPr lang="en-US" sz="3200" dirty="0"/>
              <a:t>Jupyter Lab</a:t>
            </a:r>
          </a:p>
          <a:p>
            <a:endParaRPr lang="en-US" sz="3200" dirty="0"/>
          </a:p>
        </p:txBody>
      </p:sp>
      <p:sp>
        <p:nvSpPr>
          <p:cNvPr id="8" name="TextBox 7">
            <a:extLst>
              <a:ext uri="{FF2B5EF4-FFF2-40B4-BE49-F238E27FC236}">
                <a16:creationId xmlns:a16="http://schemas.microsoft.com/office/drawing/2014/main" id="{E890E083-DAAB-8244-8918-5698A66136E2}"/>
              </a:ext>
            </a:extLst>
          </p:cNvPr>
          <p:cNvSpPr txBox="1"/>
          <p:nvPr/>
        </p:nvSpPr>
        <p:spPr>
          <a:xfrm>
            <a:off x="7973193" y="4165301"/>
            <a:ext cx="3608663" cy="2062103"/>
          </a:xfrm>
          <a:prstGeom prst="rect">
            <a:avLst/>
          </a:prstGeom>
          <a:noFill/>
        </p:spPr>
        <p:txBody>
          <a:bodyPr wrap="square" rtlCol="0">
            <a:spAutoFit/>
          </a:bodyPr>
          <a:lstStyle/>
          <a:p>
            <a:r>
              <a:rPr lang="en-US" sz="3200" dirty="0"/>
              <a:t>Jupyter Notebook 	(GUI)</a:t>
            </a:r>
          </a:p>
          <a:p>
            <a:r>
              <a:rPr lang="en-US" sz="3200" dirty="0"/>
              <a:t>Google </a:t>
            </a:r>
            <a:r>
              <a:rPr lang="en-US" sz="3200" dirty="0" err="1"/>
              <a:t>Colab</a:t>
            </a:r>
            <a:endParaRPr lang="en-US" sz="3200" dirty="0"/>
          </a:p>
          <a:p>
            <a:r>
              <a:rPr lang="en-US" sz="3200" dirty="0"/>
              <a:t>A couple others</a:t>
            </a:r>
          </a:p>
        </p:txBody>
      </p:sp>
      <p:sp>
        <p:nvSpPr>
          <p:cNvPr id="9" name="TextBox 8">
            <a:extLst>
              <a:ext uri="{FF2B5EF4-FFF2-40B4-BE49-F238E27FC236}">
                <a16:creationId xmlns:a16="http://schemas.microsoft.com/office/drawing/2014/main" id="{809C429E-839D-0548-AA2D-BE8BB7848063}"/>
              </a:ext>
            </a:extLst>
          </p:cNvPr>
          <p:cNvSpPr txBox="1"/>
          <p:nvPr/>
        </p:nvSpPr>
        <p:spPr>
          <a:xfrm>
            <a:off x="610142" y="4116169"/>
            <a:ext cx="2546417" cy="1569660"/>
          </a:xfrm>
          <a:prstGeom prst="rect">
            <a:avLst/>
          </a:prstGeom>
          <a:noFill/>
        </p:spPr>
        <p:txBody>
          <a:bodyPr wrap="square" rtlCol="0">
            <a:spAutoFit/>
          </a:bodyPr>
          <a:lstStyle/>
          <a:p>
            <a:r>
              <a:rPr lang="en-US" sz="3200" dirty="0"/>
              <a:t>Spyder</a:t>
            </a:r>
          </a:p>
          <a:p>
            <a:r>
              <a:rPr lang="en-US" sz="3200" dirty="0"/>
              <a:t>PyCharm</a:t>
            </a:r>
          </a:p>
          <a:p>
            <a:r>
              <a:rPr lang="en-US" sz="3200" dirty="0"/>
              <a:t>Many others</a:t>
            </a:r>
          </a:p>
        </p:txBody>
      </p:sp>
      <p:sp>
        <p:nvSpPr>
          <p:cNvPr id="13" name="TextBox 12">
            <a:extLst>
              <a:ext uri="{FF2B5EF4-FFF2-40B4-BE49-F238E27FC236}">
                <a16:creationId xmlns:a16="http://schemas.microsoft.com/office/drawing/2014/main" id="{115642B0-0146-C445-9B6E-9E0C621292C7}"/>
              </a:ext>
            </a:extLst>
          </p:cNvPr>
          <p:cNvSpPr txBox="1"/>
          <p:nvPr/>
        </p:nvSpPr>
        <p:spPr>
          <a:xfrm>
            <a:off x="733152" y="2235889"/>
            <a:ext cx="3450542" cy="523220"/>
          </a:xfrm>
          <a:prstGeom prst="rect">
            <a:avLst/>
          </a:prstGeom>
          <a:solidFill>
            <a:schemeClr val="tx2">
              <a:lumMod val="10000"/>
              <a:lumOff val="90000"/>
            </a:schemeClr>
          </a:solidFill>
          <a:ln>
            <a:solidFill>
              <a:schemeClr val="accent3">
                <a:lumMod val="20000"/>
                <a:lumOff val="80000"/>
              </a:schemeClr>
            </a:solidFill>
          </a:ln>
        </p:spPr>
        <p:txBody>
          <a:bodyPr wrap="square" rtlCol="0">
            <a:spAutoFit/>
          </a:bodyPr>
          <a:lstStyle/>
          <a:p>
            <a:r>
              <a:rPr lang="en-US" sz="2800" b="1" dirty="0"/>
              <a:t>interactive coding</a:t>
            </a:r>
          </a:p>
        </p:txBody>
      </p:sp>
      <p:sp>
        <p:nvSpPr>
          <p:cNvPr id="14" name="TextBox 13">
            <a:extLst>
              <a:ext uri="{FF2B5EF4-FFF2-40B4-BE49-F238E27FC236}">
                <a16:creationId xmlns:a16="http://schemas.microsoft.com/office/drawing/2014/main" id="{E8D17945-FEA3-2A42-AF2E-F9990C5D9896}"/>
              </a:ext>
            </a:extLst>
          </p:cNvPr>
          <p:cNvSpPr txBox="1"/>
          <p:nvPr/>
        </p:nvSpPr>
        <p:spPr>
          <a:xfrm>
            <a:off x="733151" y="3031409"/>
            <a:ext cx="3973796" cy="523220"/>
          </a:xfrm>
          <a:prstGeom prst="rect">
            <a:avLst/>
          </a:prstGeom>
          <a:solidFill>
            <a:schemeClr val="accent6">
              <a:lumMod val="20000"/>
              <a:lumOff val="80000"/>
            </a:schemeClr>
          </a:solidFill>
        </p:spPr>
        <p:txBody>
          <a:bodyPr wrap="square" rtlCol="0">
            <a:spAutoFit/>
          </a:bodyPr>
          <a:lstStyle/>
          <a:p>
            <a:r>
              <a:rPr lang="en-US" sz="2800" b="1" dirty="0"/>
              <a:t>batch coding (scripts)</a:t>
            </a:r>
          </a:p>
        </p:txBody>
      </p:sp>
      <p:sp>
        <p:nvSpPr>
          <p:cNvPr id="15" name="TextBox 14">
            <a:extLst>
              <a:ext uri="{FF2B5EF4-FFF2-40B4-BE49-F238E27FC236}">
                <a16:creationId xmlns:a16="http://schemas.microsoft.com/office/drawing/2014/main" id="{DEACCB72-847E-344A-8B70-FA1E2E3A26C3}"/>
              </a:ext>
            </a:extLst>
          </p:cNvPr>
          <p:cNvSpPr txBox="1"/>
          <p:nvPr/>
        </p:nvSpPr>
        <p:spPr>
          <a:xfrm>
            <a:off x="7973194" y="2759109"/>
            <a:ext cx="3485651" cy="523220"/>
          </a:xfrm>
          <a:prstGeom prst="rect">
            <a:avLst/>
          </a:prstGeom>
          <a:solidFill>
            <a:schemeClr val="accent1">
              <a:lumMod val="20000"/>
              <a:lumOff val="80000"/>
            </a:schemeClr>
          </a:solidFill>
        </p:spPr>
        <p:txBody>
          <a:bodyPr wrap="square" rtlCol="0">
            <a:spAutoFit/>
          </a:bodyPr>
          <a:lstStyle/>
          <a:p>
            <a:r>
              <a:rPr lang="en-US" sz="2800" b="1" dirty="0"/>
              <a:t>Jupyter notebooks</a:t>
            </a:r>
          </a:p>
        </p:txBody>
      </p:sp>
      <p:cxnSp>
        <p:nvCxnSpPr>
          <p:cNvPr id="17" name="Straight Connector 16">
            <a:extLst>
              <a:ext uri="{FF2B5EF4-FFF2-40B4-BE49-F238E27FC236}">
                <a16:creationId xmlns:a16="http://schemas.microsoft.com/office/drawing/2014/main" id="{96C9BCAC-94FD-1749-B3AB-D7C2704A1F63}"/>
              </a:ext>
            </a:extLst>
          </p:cNvPr>
          <p:cNvCxnSpPr>
            <a:cxnSpLocks/>
          </p:cNvCxnSpPr>
          <p:nvPr/>
        </p:nvCxnSpPr>
        <p:spPr>
          <a:xfrm>
            <a:off x="1115568" y="3746403"/>
            <a:ext cx="0" cy="324556"/>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F76E7DC0-824C-254B-8D48-DDF482799FA7}"/>
              </a:ext>
            </a:extLst>
          </p:cNvPr>
          <p:cNvCxnSpPr/>
          <p:nvPr/>
        </p:nvCxnSpPr>
        <p:spPr>
          <a:xfrm>
            <a:off x="8370225" y="3513550"/>
            <a:ext cx="0" cy="538619"/>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3FC2D823-A308-8446-BFA2-91A85277D412}"/>
              </a:ext>
            </a:extLst>
          </p:cNvPr>
          <p:cNvCxnSpPr>
            <a:cxnSpLocks/>
          </p:cNvCxnSpPr>
          <p:nvPr/>
        </p:nvCxnSpPr>
        <p:spPr>
          <a:xfrm>
            <a:off x="4321480" y="3782860"/>
            <a:ext cx="1227550" cy="976424"/>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1DDA62D4-ABE4-F34E-AA01-5ECA9A01A6C9}"/>
              </a:ext>
            </a:extLst>
          </p:cNvPr>
          <p:cNvCxnSpPr>
            <a:cxnSpLocks/>
          </p:cNvCxnSpPr>
          <p:nvPr/>
        </p:nvCxnSpPr>
        <p:spPr>
          <a:xfrm flipH="1">
            <a:off x="5755416" y="3513550"/>
            <a:ext cx="1872185" cy="1245734"/>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D7AE244E-84E8-5E41-A52B-0E913A10AF59}"/>
              </a:ext>
            </a:extLst>
          </p:cNvPr>
          <p:cNvCxnSpPr>
            <a:cxnSpLocks/>
          </p:cNvCxnSpPr>
          <p:nvPr/>
        </p:nvCxnSpPr>
        <p:spPr>
          <a:xfrm flipH="1">
            <a:off x="2499400" y="3059199"/>
            <a:ext cx="5244654" cy="1700085"/>
          </a:xfrm>
          <a:prstGeom prst="line">
            <a:avLst/>
          </a:prstGeom>
          <a:ln w="38100">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E7386016-8599-F245-B6B5-3BA5B91F7E07}"/>
              </a:ext>
            </a:extLst>
          </p:cNvPr>
          <p:cNvSpPr txBox="1"/>
          <p:nvPr/>
        </p:nvSpPr>
        <p:spPr>
          <a:xfrm>
            <a:off x="610142" y="6197473"/>
            <a:ext cx="3450542" cy="523220"/>
          </a:xfrm>
          <a:prstGeom prst="rect">
            <a:avLst/>
          </a:prstGeom>
          <a:solidFill>
            <a:schemeClr val="bg2">
              <a:lumMod val="90000"/>
            </a:schemeClr>
          </a:solidFill>
          <a:ln>
            <a:solidFill>
              <a:schemeClr val="accent3">
                <a:lumMod val="20000"/>
                <a:lumOff val="80000"/>
              </a:schemeClr>
            </a:solidFill>
          </a:ln>
        </p:spPr>
        <p:txBody>
          <a:bodyPr wrap="square" rtlCol="0">
            <a:spAutoFit/>
          </a:bodyPr>
          <a:lstStyle/>
          <a:p>
            <a:r>
              <a:rPr lang="en-US" sz="2800" b="1" dirty="0"/>
              <a:t>developer tools</a:t>
            </a:r>
          </a:p>
        </p:txBody>
      </p:sp>
      <p:cxnSp>
        <p:nvCxnSpPr>
          <p:cNvPr id="29" name="Straight Connector 28">
            <a:extLst>
              <a:ext uri="{FF2B5EF4-FFF2-40B4-BE49-F238E27FC236}">
                <a16:creationId xmlns:a16="http://schemas.microsoft.com/office/drawing/2014/main" id="{A5A52BB3-BA3A-9942-BBD2-23130CD9FD49}"/>
              </a:ext>
            </a:extLst>
          </p:cNvPr>
          <p:cNvCxnSpPr>
            <a:cxnSpLocks/>
          </p:cNvCxnSpPr>
          <p:nvPr/>
        </p:nvCxnSpPr>
        <p:spPr>
          <a:xfrm>
            <a:off x="1105881" y="5685829"/>
            <a:ext cx="0" cy="324556"/>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31406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75204-1FE7-564F-83B0-4BE20EEE2519}"/>
              </a:ext>
            </a:extLst>
          </p:cNvPr>
          <p:cNvSpPr>
            <a:spLocks noGrp="1"/>
          </p:cNvSpPr>
          <p:nvPr>
            <p:ph type="title"/>
          </p:nvPr>
        </p:nvSpPr>
        <p:spPr/>
        <p:txBody>
          <a:bodyPr/>
          <a:lstStyle/>
          <a:p>
            <a:r>
              <a:rPr lang="en-US" dirty="0"/>
              <a:t>Advantages of Google </a:t>
            </a:r>
            <a:r>
              <a:rPr lang="en-US" dirty="0" err="1"/>
              <a:t>Colab</a:t>
            </a:r>
            <a:endParaRPr lang="en-US" dirty="0"/>
          </a:p>
        </p:txBody>
      </p:sp>
      <p:sp>
        <p:nvSpPr>
          <p:cNvPr id="3" name="TextBox 2">
            <a:extLst>
              <a:ext uri="{FF2B5EF4-FFF2-40B4-BE49-F238E27FC236}">
                <a16:creationId xmlns:a16="http://schemas.microsoft.com/office/drawing/2014/main" id="{658BDBF7-170E-214E-8003-67492CC06ED7}"/>
              </a:ext>
            </a:extLst>
          </p:cNvPr>
          <p:cNvSpPr txBox="1"/>
          <p:nvPr/>
        </p:nvSpPr>
        <p:spPr>
          <a:xfrm>
            <a:off x="1115568" y="2628899"/>
            <a:ext cx="10168128" cy="2554545"/>
          </a:xfrm>
          <a:prstGeom prst="rect">
            <a:avLst/>
          </a:prstGeom>
          <a:noFill/>
        </p:spPr>
        <p:txBody>
          <a:bodyPr wrap="square" rtlCol="0">
            <a:spAutoFit/>
          </a:bodyPr>
          <a:lstStyle/>
          <a:p>
            <a:r>
              <a:rPr lang="en-US" sz="3200" dirty="0"/>
              <a:t>More memory than your local machine</a:t>
            </a:r>
          </a:p>
          <a:p>
            <a:r>
              <a:rPr lang="en-US" sz="3200" dirty="0"/>
              <a:t>Access to GPUs for deep learning</a:t>
            </a:r>
          </a:p>
          <a:p>
            <a:r>
              <a:rPr lang="en-US" sz="3200" dirty="0"/>
              <a:t>Faster start to open a notebook</a:t>
            </a:r>
          </a:p>
          <a:p>
            <a:endParaRPr lang="en-US" sz="3200" dirty="0"/>
          </a:p>
          <a:p>
            <a:r>
              <a:rPr lang="en-US" sz="3200" i="1" dirty="0"/>
              <a:t>But will it always be free?</a:t>
            </a:r>
          </a:p>
        </p:txBody>
      </p:sp>
    </p:spTree>
    <p:extLst>
      <p:ext uri="{BB962C8B-B14F-4D97-AF65-F5344CB8AC3E}">
        <p14:creationId xmlns:p14="http://schemas.microsoft.com/office/powerpoint/2010/main" val="3335908989"/>
      </p:ext>
    </p:extLst>
  </p:cSld>
  <p:clrMapOvr>
    <a:masterClrMapping/>
  </p:clrMapOvr>
</p:sld>
</file>

<file path=ppt/theme/theme1.xml><?xml version="1.0" encoding="utf-8"?>
<a:theme xmlns:a="http://schemas.openxmlformats.org/drawingml/2006/main" name="AccentBoxVTI">
  <a:themeElements>
    <a:clrScheme name="AnalogousFromLightSeedRightStep">
      <a:dk1>
        <a:srgbClr val="000000"/>
      </a:dk1>
      <a:lt1>
        <a:srgbClr val="FFFFFF"/>
      </a:lt1>
      <a:dk2>
        <a:srgbClr val="243241"/>
      </a:dk2>
      <a:lt2>
        <a:srgbClr val="E8E2E6"/>
      </a:lt2>
      <a:accent1>
        <a:srgbClr val="82AB8D"/>
      </a:accent1>
      <a:accent2>
        <a:srgbClr val="74AA99"/>
      </a:accent2>
      <a:accent3>
        <a:srgbClr val="81A8AD"/>
      </a:accent3>
      <a:accent4>
        <a:srgbClr val="7F9BBA"/>
      </a:accent4>
      <a:accent5>
        <a:srgbClr val="9699C6"/>
      </a:accent5>
      <a:accent6>
        <a:srgbClr val="937FBA"/>
      </a:accent6>
      <a:hlink>
        <a:srgbClr val="AE699C"/>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10796</TotalTime>
  <Words>1280</Words>
  <Application>Microsoft Macintosh PowerPoint</Application>
  <PresentationFormat>Widescreen</PresentationFormat>
  <Paragraphs>193</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Andale Mono</vt:lpstr>
      <vt:lpstr>Arial</vt:lpstr>
      <vt:lpstr>Avenir Next LT Pro</vt:lpstr>
      <vt:lpstr>Calibri</vt:lpstr>
      <vt:lpstr>AccentBoxVTI</vt:lpstr>
      <vt:lpstr>Wrap Up</vt:lpstr>
      <vt:lpstr>Traditional coding</vt:lpstr>
      <vt:lpstr>Coding choices</vt:lpstr>
      <vt:lpstr>Coding choices</vt:lpstr>
      <vt:lpstr>Coding choices – what are they good for?</vt:lpstr>
      <vt:lpstr>Coding choices – what are they bad at?</vt:lpstr>
      <vt:lpstr>Tools mentioned this week</vt:lpstr>
      <vt:lpstr>Python IDEs </vt:lpstr>
      <vt:lpstr>Advantages of Google Colab</vt:lpstr>
      <vt:lpstr>What is Anaconda?</vt:lpstr>
      <vt:lpstr>What is the Anaconda distribution of Python?</vt:lpstr>
      <vt:lpstr>What is the Anaconda distribution of Python?</vt:lpstr>
      <vt:lpstr>What is the Anaconda distribution of Python?</vt:lpstr>
      <vt:lpstr>What is the Anaconda distribution of Python?</vt:lpstr>
      <vt:lpstr>Python package repositories</vt:lpstr>
      <vt:lpstr>Python package repositories</vt:lpstr>
      <vt:lpstr>You have now been coding in Python for 3 days! Things to remember:</vt:lpstr>
      <vt:lpstr>What we've covered</vt:lpstr>
      <vt:lpstr>What we've covered</vt:lpstr>
      <vt:lpstr>What should you learn next?</vt:lpstr>
      <vt:lpstr>What should you learn next?</vt:lpstr>
      <vt:lpstr>What should you learn next?</vt:lpstr>
      <vt:lpstr>Demo for how to open notebooks straight from GitHub on Google Colab</vt:lpstr>
      <vt:lpstr>How to practice Python The best way to practice Python is to use it in your own research, or for your own job.  If you don't have a research project ready to work on, try to assign yourself a task, preferably with a deadline. If you do any grading with students, try to calculate summary statistics on the grades you assign. If you have a data cleaning task that you would normally do in Excel, try to do it in Python. If you work in a lab, ask the post doc or PI if they have a small coding task you could try in Python.  Teaching or helping others is also a great way to improve your skills - if you know someone who is just starting to learn Python, make yourself available to help answer questions, and really try to look up and find the answers.   How to get help Research Computing Services at Northwestern provides free programming and data consultations, including help debugging code. Link to RCS consultation request form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Fundamentals  Wednesday: Dictionaries, Files, and Writing Functions</dc:title>
  <dc:creator>Colby E Witherup</dc:creator>
  <cp:lastModifiedBy>Colby E Witherup</cp:lastModifiedBy>
  <cp:revision>43</cp:revision>
  <dcterms:created xsi:type="dcterms:W3CDTF">2020-06-26T23:01:56Z</dcterms:created>
  <dcterms:modified xsi:type="dcterms:W3CDTF">2022-06-20T19:01:10Z</dcterms:modified>
</cp:coreProperties>
</file>

<file path=docProps/thumbnail.jpeg>
</file>